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51206400" cy="2880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9ABE"/>
    <a:srgbClr val="9AFBFD"/>
    <a:srgbClr val="92EDEE"/>
    <a:srgbClr val="7BC8CA"/>
    <a:srgbClr val="0432FF"/>
    <a:srgbClr val="73F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F1484F-15DE-47FB-80D6-163B0A0DE155}" v="3" dt="2020-06-12T15:25:30.4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25"/>
    <p:restoredTop sz="71752"/>
  </p:normalViewPr>
  <p:slideViewPr>
    <p:cSldViewPr snapToGrid="0" snapToObjects="1">
      <p:cViewPr>
        <p:scale>
          <a:sx n="40" d="100"/>
          <a:sy n="40" d="100"/>
        </p:scale>
        <p:origin x="144" y="144"/>
      </p:cViewPr>
      <p:guideLst/>
    </p:cSldViewPr>
  </p:slideViewPr>
  <p:notesTextViewPr>
    <p:cViewPr>
      <p:scale>
        <a:sx n="1" d="1"/>
        <a:sy n="1" d="1"/>
      </p:scale>
      <p:origin x="0" y="-1672"/>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665F9C-247E-2642-A6C6-C628C7B65767}" type="datetimeFigureOut">
              <a:rPr lang="en-US" smtClean="0"/>
              <a:t>6/30/20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84F2D7-EE6B-194C-B8A2-D2D056FB8AE9}" type="slidenum">
              <a:rPr lang="en-US" smtClean="0"/>
              <a:t>‹#›</a:t>
            </a:fld>
            <a:endParaRPr lang="en-US"/>
          </a:p>
        </p:txBody>
      </p:sp>
    </p:spTree>
    <p:extLst>
      <p:ext uri="{BB962C8B-B14F-4D97-AF65-F5344CB8AC3E}">
        <p14:creationId xmlns:p14="http://schemas.microsoft.com/office/powerpoint/2010/main" val="3709373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am Shruthi and I am a second year CS PhD student at Rensselaer Polytechnic Institute (RPI), and this is joint work we are pursuing with IBM Research, Cambridge to build a framework to support explanation types for clinical reasoning.</a:t>
            </a:r>
          </a:p>
          <a:p>
            <a:br>
              <a:rPr lang="en-US" dirty="0"/>
            </a:br>
            <a:r>
              <a:rPr lang="en-US" dirty="0"/>
              <a:t>A little bit about our backgrounds, we are team of computer scientists, a clinician by training, and health informaticists, all with an interest in making guideline- and evidence– based resources easily accessible to clinicians. As a part of this endeavor, we have carved out an </a:t>
            </a:r>
            <a:r>
              <a:rPr lang="en-US" dirty="0" err="1"/>
              <a:t>explainability</a:t>
            </a:r>
            <a:r>
              <a:rPr lang="en-US" dirty="0"/>
              <a:t> workstream where we are developing methods to</a:t>
            </a:r>
          </a:p>
          <a:p>
            <a:endParaRPr lang="en-US" dirty="0"/>
          </a:p>
          <a:p>
            <a:r>
              <a:rPr lang="en-US" dirty="0"/>
              <a:t>-With the increased adoption of AI methods in high-precision and user-facing settings, there is an increased need for AI models to be explainable. Additionally, there is a push to look at different explanations that satisfy a variety of user needs and a recent report from the NAM emphasizes the need for an enhanced </a:t>
            </a:r>
            <a:r>
              <a:rPr lang="en-US" dirty="0" err="1"/>
              <a:t>explainability</a:t>
            </a:r>
            <a:r>
              <a:rPr lang="en-US" dirty="0"/>
              <a:t>.</a:t>
            </a:r>
          </a:p>
          <a:p>
            <a:endParaRPr lang="en-US" dirty="0"/>
          </a:p>
          <a:p>
            <a:r>
              <a:rPr lang="en-US" dirty="0"/>
              <a:t>Hence, given this background, our motivations stemmed from the fact that users have different needs and contexts, and hence require different explanation types. However, during our literature review for these explanation types, we found that there was a lack of consensus amongst definitions and a lack of infrastructure for these explanation types.</a:t>
            </a:r>
          </a:p>
          <a:p>
            <a:endParaRPr lang="en-US" dirty="0"/>
          </a:p>
          <a:p>
            <a:r>
              <a:rPr lang="en-US" dirty="0"/>
              <a:t>So, we took a three-pronged approach to address this, in that we redefined the nine explanation types we found in the literature and also defined a prototypical question each for these explanation types. Then, we conducted a user study with clinicians in a guideline-based care setting to understand the usage and usefulness of these explanation types in their clinical practice. Finally, we compiled the knowledge we gained through the literature review and user study and came up with a standardized representation of explanations, in the form of an explanation ontology, that would benefit system designers to assemble and plan for the different components of explanations. And a snapshot of this model can be seen in Fig. 1, where we use different color highlights to differentiate between user, system and interface attributes in relation to explanations.</a:t>
            </a:r>
          </a:p>
          <a:p>
            <a:endParaRPr lang="en-US" dirty="0"/>
          </a:p>
          <a:p>
            <a:r>
              <a:rPr lang="en-US" dirty="0"/>
              <a:t>Some of our findings or discussion points rather are that we have been able to represent the generational needs of these different explanation types using the explanation ontology, and that we found that some explanation types were used more frequently than others by clinicians and that they also were using specific forms of explanations such as clinical pearls which are type of everyday explanations, and evidence-based and mechanistic explanations both types of scientific explanations. </a:t>
            </a:r>
          </a:p>
          <a:p>
            <a:endParaRPr lang="en-US" dirty="0"/>
          </a:p>
          <a:p>
            <a:r>
              <a:rPr lang="en-US" dirty="0"/>
              <a:t>Our next goal is to build a service that would generate different explanation types in the setting of a clinical decision support system. </a:t>
            </a:r>
          </a:p>
          <a:p>
            <a:endParaRPr lang="en-US" dirty="0"/>
          </a:p>
          <a:p>
            <a:endParaRPr lang="en-US" dirty="0"/>
          </a:p>
        </p:txBody>
      </p:sp>
      <p:sp>
        <p:nvSpPr>
          <p:cNvPr id="4" name="Slide Number Placeholder 3"/>
          <p:cNvSpPr>
            <a:spLocks noGrp="1"/>
          </p:cNvSpPr>
          <p:nvPr>
            <p:ph type="sldNum" sz="quarter" idx="5"/>
          </p:nvPr>
        </p:nvSpPr>
        <p:spPr/>
        <p:txBody>
          <a:bodyPr/>
          <a:lstStyle/>
          <a:p>
            <a:fld id="{6D84F2D7-EE6B-194C-B8A2-D2D056FB8AE9}" type="slidenum">
              <a:rPr lang="en-US" smtClean="0"/>
              <a:t>1</a:t>
            </a:fld>
            <a:endParaRPr lang="en-US"/>
          </a:p>
        </p:txBody>
      </p:sp>
    </p:spTree>
    <p:extLst>
      <p:ext uri="{BB962C8B-B14F-4D97-AF65-F5344CB8AC3E}">
        <p14:creationId xmlns:p14="http://schemas.microsoft.com/office/powerpoint/2010/main" val="1766074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713925"/>
            <a:ext cx="38404800" cy="10027920"/>
          </a:xfrm>
        </p:spPr>
        <p:txBody>
          <a:bodyPr anchor="b"/>
          <a:lstStyle>
            <a:lvl1pPr algn="ctr">
              <a:defRPr sz="25200"/>
            </a:lvl1pPr>
          </a:lstStyle>
          <a:p>
            <a:r>
              <a:rPr lang="en-GB"/>
              <a:t>Click to edit Master title style</a:t>
            </a:r>
            <a:endParaRPr lang="en-US" dirty="0"/>
          </a:p>
        </p:txBody>
      </p:sp>
      <p:sp>
        <p:nvSpPr>
          <p:cNvPr id="3" name="Subtitle 2"/>
          <p:cNvSpPr>
            <a:spLocks noGrp="1"/>
          </p:cNvSpPr>
          <p:nvPr>
            <p:ph type="subTitle" idx="1"/>
          </p:nvPr>
        </p:nvSpPr>
        <p:spPr>
          <a:xfrm>
            <a:off x="6400800" y="15128560"/>
            <a:ext cx="38404800" cy="6954200"/>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82077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665596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533525"/>
            <a:ext cx="11041380" cy="2440972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3520440" y="1533525"/>
            <a:ext cx="32484060" cy="2440972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82693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A433896-D36A-5D45-9189-7DF138E5D444}" type="datetimeFigureOut">
              <a:rPr lang="en-US" smtClean="0"/>
              <a:t>6/30/20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051326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7180902"/>
            <a:ext cx="44165520" cy="11981495"/>
          </a:xfrm>
        </p:spPr>
        <p:txBody>
          <a:bodyPr anchor="b"/>
          <a:lstStyle>
            <a:lvl1pPr>
              <a:defRPr sz="25200"/>
            </a:lvl1pPr>
          </a:lstStyle>
          <a:p>
            <a:r>
              <a:rPr lang="en-GB"/>
              <a:t>Click to edit Master title style</a:t>
            </a:r>
            <a:endParaRPr lang="en-US" dirty="0"/>
          </a:p>
        </p:txBody>
      </p:sp>
      <p:sp>
        <p:nvSpPr>
          <p:cNvPr id="3" name="Text Placeholder 2"/>
          <p:cNvSpPr>
            <a:spLocks noGrp="1"/>
          </p:cNvSpPr>
          <p:nvPr>
            <p:ph type="body" idx="1"/>
          </p:nvPr>
        </p:nvSpPr>
        <p:spPr>
          <a:xfrm>
            <a:off x="3493770" y="19275747"/>
            <a:ext cx="44165520" cy="6300785"/>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DA433896-D36A-5D45-9189-7DF138E5D444}" type="datetimeFigureOut">
              <a:rPr lang="en-US" smtClean="0"/>
              <a:t>6/30/20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72071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35204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25923240" y="7667625"/>
            <a:ext cx="21762720" cy="182756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DA433896-D36A-5D45-9189-7DF138E5D444}" type="datetimeFigureOut">
              <a:rPr lang="en-US" smtClean="0"/>
              <a:t>6/30/20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66301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533527"/>
            <a:ext cx="44165520" cy="5567365"/>
          </a:xfrm>
        </p:spPr>
        <p:txBody>
          <a:bodyPr/>
          <a:lstStyle/>
          <a:p>
            <a:r>
              <a:rPr lang="en-GB"/>
              <a:t>Click to edit Master title style</a:t>
            </a:r>
            <a:endParaRPr lang="en-US" dirty="0"/>
          </a:p>
        </p:txBody>
      </p:sp>
      <p:sp>
        <p:nvSpPr>
          <p:cNvPr id="3" name="Text Placeholder 2"/>
          <p:cNvSpPr>
            <a:spLocks noGrp="1"/>
          </p:cNvSpPr>
          <p:nvPr>
            <p:ph type="body" idx="1"/>
          </p:nvPr>
        </p:nvSpPr>
        <p:spPr>
          <a:xfrm>
            <a:off x="3527112" y="7060885"/>
            <a:ext cx="21662705"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4" name="Content Placeholder 3"/>
          <p:cNvSpPr>
            <a:spLocks noGrp="1"/>
          </p:cNvSpPr>
          <p:nvPr>
            <p:ph sz="half" idx="2"/>
          </p:nvPr>
        </p:nvSpPr>
        <p:spPr>
          <a:xfrm>
            <a:off x="3527112" y="10521315"/>
            <a:ext cx="21662705"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25923240" y="7060885"/>
            <a:ext cx="21769390" cy="3460430"/>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GB"/>
              <a:t>Click to edit Master text styles</a:t>
            </a:r>
          </a:p>
        </p:txBody>
      </p:sp>
      <p:sp>
        <p:nvSpPr>
          <p:cNvPr id="6" name="Content Placeholder 5"/>
          <p:cNvSpPr>
            <a:spLocks noGrp="1"/>
          </p:cNvSpPr>
          <p:nvPr>
            <p:ph sz="quarter" idx="4"/>
          </p:nvPr>
        </p:nvSpPr>
        <p:spPr>
          <a:xfrm>
            <a:off x="25923240" y="10521315"/>
            <a:ext cx="21769390" cy="154752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DA433896-D36A-5D45-9189-7DF138E5D444}" type="datetimeFigureOut">
              <a:rPr lang="en-US" smtClean="0"/>
              <a:t>6/30/20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4722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A433896-D36A-5D45-9189-7DF138E5D444}" type="datetimeFigureOut">
              <a:rPr lang="en-US" smtClean="0"/>
              <a:t>6/30/20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418794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33896-D36A-5D45-9189-7DF138E5D444}" type="datetimeFigureOut">
              <a:rPr lang="en-US" smtClean="0"/>
              <a:t>6/30/20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2963991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Content Placeholder 2"/>
          <p:cNvSpPr>
            <a:spLocks noGrp="1"/>
          </p:cNvSpPr>
          <p:nvPr>
            <p:ph idx="1"/>
          </p:nvPr>
        </p:nvSpPr>
        <p:spPr>
          <a:xfrm>
            <a:off x="21769390" y="4147187"/>
            <a:ext cx="25923240" cy="20469225"/>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6/30/20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3678099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1920240"/>
            <a:ext cx="16515395" cy="6720840"/>
          </a:xfrm>
        </p:spPr>
        <p:txBody>
          <a:bodyPr anchor="b"/>
          <a:lstStyle>
            <a:lvl1pPr>
              <a:defRPr sz="13440"/>
            </a:lvl1pPr>
          </a:lstStyle>
          <a:p>
            <a:r>
              <a:rPr lang="en-GB"/>
              <a:t>Click to edit Master title style</a:t>
            </a:r>
            <a:endParaRPr lang="en-US" dirty="0"/>
          </a:p>
        </p:txBody>
      </p:sp>
      <p:sp>
        <p:nvSpPr>
          <p:cNvPr id="3" name="Picture Placeholder 2"/>
          <p:cNvSpPr>
            <a:spLocks noGrp="1" noChangeAspect="1"/>
          </p:cNvSpPr>
          <p:nvPr>
            <p:ph type="pic" idx="1"/>
          </p:nvPr>
        </p:nvSpPr>
        <p:spPr>
          <a:xfrm>
            <a:off x="21769390" y="4147187"/>
            <a:ext cx="25923240" cy="20469225"/>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GB"/>
              <a:t>Click icon to add picture</a:t>
            </a:r>
            <a:endParaRPr lang="en-US" dirty="0"/>
          </a:p>
        </p:txBody>
      </p:sp>
      <p:sp>
        <p:nvSpPr>
          <p:cNvPr id="4" name="Text Placeholder 3"/>
          <p:cNvSpPr>
            <a:spLocks noGrp="1"/>
          </p:cNvSpPr>
          <p:nvPr>
            <p:ph type="body" sz="half" idx="2"/>
          </p:nvPr>
        </p:nvSpPr>
        <p:spPr>
          <a:xfrm>
            <a:off x="3527112" y="8641080"/>
            <a:ext cx="16515395" cy="16008670"/>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GB"/>
              <a:t>Click to edit Master text styles</a:t>
            </a:r>
          </a:p>
        </p:txBody>
      </p:sp>
      <p:sp>
        <p:nvSpPr>
          <p:cNvPr id="5" name="Date Placeholder 4"/>
          <p:cNvSpPr>
            <a:spLocks noGrp="1"/>
          </p:cNvSpPr>
          <p:nvPr>
            <p:ph type="dt" sz="half" idx="10"/>
          </p:nvPr>
        </p:nvSpPr>
        <p:spPr/>
        <p:txBody>
          <a:bodyPr/>
          <a:lstStyle/>
          <a:p>
            <a:fld id="{DA433896-D36A-5D45-9189-7DF138E5D444}" type="datetimeFigureOut">
              <a:rPr lang="en-US" smtClean="0"/>
              <a:t>6/30/20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9A6B3F-C97A-A24C-B26B-09C437357A46}" type="slidenum">
              <a:rPr lang="en-US" smtClean="0"/>
              <a:t>‹#›</a:t>
            </a:fld>
            <a:endParaRPr lang="en-US"/>
          </a:p>
        </p:txBody>
      </p:sp>
    </p:spTree>
    <p:extLst>
      <p:ext uri="{BB962C8B-B14F-4D97-AF65-F5344CB8AC3E}">
        <p14:creationId xmlns:p14="http://schemas.microsoft.com/office/powerpoint/2010/main" val="1393694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533527"/>
            <a:ext cx="44165520" cy="556736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3520440" y="7667625"/>
            <a:ext cx="44165520" cy="182756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3520440" y="26696672"/>
            <a:ext cx="11521440" cy="1533525"/>
          </a:xfrm>
          <a:prstGeom prst="rect">
            <a:avLst/>
          </a:prstGeom>
        </p:spPr>
        <p:txBody>
          <a:bodyPr vert="horz" lIns="91440" tIns="45720" rIns="91440" bIns="45720" rtlCol="0" anchor="ctr"/>
          <a:lstStyle>
            <a:lvl1pPr algn="l">
              <a:defRPr sz="5040">
                <a:solidFill>
                  <a:schemeClr val="tx1">
                    <a:tint val="75000"/>
                  </a:schemeClr>
                </a:solidFill>
              </a:defRPr>
            </a:lvl1pPr>
          </a:lstStyle>
          <a:p>
            <a:fld id="{DA433896-D36A-5D45-9189-7DF138E5D444}" type="datetimeFigureOut">
              <a:rPr lang="en-US" smtClean="0"/>
              <a:t>6/30/20</a:t>
            </a:fld>
            <a:endParaRPr lang="en-US"/>
          </a:p>
        </p:txBody>
      </p:sp>
      <p:sp>
        <p:nvSpPr>
          <p:cNvPr id="5" name="Footer Placeholder 4"/>
          <p:cNvSpPr>
            <a:spLocks noGrp="1"/>
          </p:cNvSpPr>
          <p:nvPr>
            <p:ph type="ftr" sz="quarter" idx="3"/>
          </p:nvPr>
        </p:nvSpPr>
        <p:spPr>
          <a:xfrm>
            <a:off x="16962120" y="26696672"/>
            <a:ext cx="17282160" cy="1533525"/>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26696672"/>
            <a:ext cx="11521440" cy="1533525"/>
          </a:xfrm>
          <a:prstGeom prst="rect">
            <a:avLst/>
          </a:prstGeom>
        </p:spPr>
        <p:txBody>
          <a:bodyPr vert="horz" lIns="91440" tIns="45720" rIns="91440" bIns="45720" rtlCol="0" anchor="ctr"/>
          <a:lstStyle>
            <a:lvl1pPr algn="r">
              <a:defRPr sz="5040">
                <a:solidFill>
                  <a:schemeClr val="tx1">
                    <a:tint val="75000"/>
                  </a:schemeClr>
                </a:solidFill>
              </a:defRPr>
            </a:lvl1pPr>
          </a:lstStyle>
          <a:p>
            <a:fld id="{729A6B3F-C97A-A24C-B26B-09C437357A46}" type="slidenum">
              <a:rPr lang="en-US" smtClean="0"/>
              <a:t>‹#›</a:t>
            </a:fld>
            <a:endParaRPr lang="en-US"/>
          </a:p>
        </p:txBody>
      </p:sp>
    </p:spTree>
    <p:extLst>
      <p:ext uri="{BB962C8B-B14F-4D97-AF65-F5344CB8AC3E}">
        <p14:creationId xmlns:p14="http://schemas.microsoft.com/office/powerpoint/2010/main" val="38544569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senevo@rpi.edu" TargetMode="External"/><Relationship Id="rId13"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hyperlink" Target="mailto:charis@rpi.edu" TargetMode="External"/><Relationship Id="rId12"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hyperlink" Target="https://tetherless-world.github.io/explanation-ontology/" TargetMode="External"/><Relationship Id="rId5" Type="http://schemas.openxmlformats.org/officeDocument/2006/relationships/image" Target="../media/image3.png"/><Relationship Id="rId10" Type="http://schemas.openxmlformats.org/officeDocument/2006/relationships/hyperlink" Target="mailto:amardas@us.ibm.com" TargetMode="External"/><Relationship Id="rId4" Type="http://schemas.openxmlformats.org/officeDocument/2006/relationships/image" Target="../media/image2.png"/><Relationship Id="rId9" Type="http://schemas.openxmlformats.org/officeDocument/2006/relationships/hyperlink" Target="mailto:morgan_foreman@ib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300439-35EC-D84D-9E9C-9DBF6325201F}"/>
              </a:ext>
            </a:extLst>
          </p:cNvPr>
          <p:cNvGrpSpPr/>
          <p:nvPr/>
        </p:nvGrpSpPr>
        <p:grpSpPr>
          <a:xfrm>
            <a:off x="18237072" y="26806186"/>
            <a:ext cx="12094128" cy="1744835"/>
            <a:chOff x="248057" y="20368347"/>
            <a:chExt cx="13128342" cy="2088558"/>
          </a:xfrm>
        </p:grpSpPr>
        <p:sp>
          <p:nvSpPr>
            <p:cNvPr id="8" name="Rectangle 7">
              <a:extLst>
                <a:ext uri="{FF2B5EF4-FFF2-40B4-BE49-F238E27FC236}">
                  <a16:creationId xmlns:a16="http://schemas.microsoft.com/office/drawing/2014/main" id="{63DE3713-567A-7E49-8158-6D4C5A7D09D8}"/>
                </a:ext>
              </a:extLst>
            </p:cNvPr>
            <p:cNvSpPr/>
            <p:nvPr/>
          </p:nvSpPr>
          <p:spPr bwMode="auto">
            <a:xfrm>
              <a:off x="248057" y="20368347"/>
              <a:ext cx="13128342" cy="1997992"/>
            </a:xfrm>
            <a:prstGeom prst="rect">
              <a:avLst/>
            </a:prstGeom>
            <a:solidFill>
              <a:srgbClr val="FFFFFF"/>
            </a:solidFill>
            <a:ln w="127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37368">
                <a:spcBef>
                  <a:spcPts val="1422"/>
                </a:spcBef>
              </a:pPr>
              <a:endParaRPr lang="en-US" sz="320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p:txBody>
        </p:sp>
        <p:pic>
          <p:nvPicPr>
            <p:cNvPr id="9" name="Picture 2" descr="RenIDEA_black.jpg">
              <a:extLst>
                <a:ext uri="{FF2B5EF4-FFF2-40B4-BE49-F238E27FC236}">
                  <a16:creationId xmlns:a16="http://schemas.microsoft.com/office/drawing/2014/main" id="{E2B7887B-E256-BA45-9F7A-6189977BF6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81048" y="21221940"/>
              <a:ext cx="3230644" cy="97178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Image result for rpi logo">
              <a:extLst>
                <a:ext uri="{FF2B5EF4-FFF2-40B4-BE49-F238E27FC236}">
                  <a16:creationId xmlns:a16="http://schemas.microsoft.com/office/drawing/2014/main" id="{AB4C698E-85A0-CD41-AF5F-345F9542B8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636" y="20968268"/>
              <a:ext cx="1556244" cy="148863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8" descr="twlogo.png">
              <a:extLst>
                <a:ext uri="{FF2B5EF4-FFF2-40B4-BE49-F238E27FC236}">
                  <a16:creationId xmlns:a16="http://schemas.microsoft.com/office/drawing/2014/main" id="{721FBD93-D9E0-6344-9649-4394D854D21A}"/>
                </a:ext>
              </a:extLst>
            </p:cNvPr>
            <p:cNvPicPr>
              <a:picLocks noChangeAspect="1"/>
            </p:cNvPicPr>
            <p:nvPr/>
          </p:nvPicPr>
          <p:blipFill>
            <a:blip r:embed="rId5"/>
            <a:srcRect/>
            <a:stretch>
              <a:fillRect/>
            </a:stretch>
          </p:blipFill>
          <p:spPr bwMode="auto">
            <a:xfrm>
              <a:off x="6389299" y="21049325"/>
              <a:ext cx="2627041" cy="1317014"/>
            </a:xfrm>
            <a:prstGeom prst="rect">
              <a:avLst/>
            </a:prstGeom>
            <a:noFill/>
            <a:ln w="9525">
              <a:noFill/>
              <a:miter lim="800000"/>
              <a:headEnd/>
              <a:tailEnd/>
            </a:ln>
          </p:spPr>
        </p:pic>
        <p:pic>
          <p:nvPicPr>
            <p:cNvPr id="12" name="Picture 11">
              <a:extLst>
                <a:ext uri="{FF2B5EF4-FFF2-40B4-BE49-F238E27FC236}">
                  <a16:creationId xmlns:a16="http://schemas.microsoft.com/office/drawing/2014/main" id="{F7C7EC94-6EB3-7746-AC7B-B5B4520D33EB}"/>
                </a:ext>
              </a:extLst>
            </p:cNvPr>
            <p:cNvPicPr>
              <a:picLocks noChangeAspect="1"/>
            </p:cNvPicPr>
            <p:nvPr/>
          </p:nvPicPr>
          <p:blipFill>
            <a:blip r:embed="rId6"/>
            <a:stretch>
              <a:fillRect/>
            </a:stretch>
          </p:blipFill>
          <p:spPr>
            <a:xfrm>
              <a:off x="2711919" y="21249019"/>
              <a:ext cx="2627041" cy="1050817"/>
            </a:xfrm>
            <a:prstGeom prst="rect">
              <a:avLst/>
            </a:prstGeom>
          </p:spPr>
        </p:pic>
      </p:grpSp>
      <p:sp>
        <p:nvSpPr>
          <p:cNvPr id="4" name="Rectangle 4">
            <a:extLst>
              <a:ext uri="{FF2B5EF4-FFF2-40B4-BE49-F238E27FC236}">
                <a16:creationId xmlns:a16="http://schemas.microsoft.com/office/drawing/2014/main" id="{90562715-3787-A846-ABAB-CF819341D659}"/>
              </a:ext>
            </a:extLst>
          </p:cNvPr>
          <p:cNvSpPr>
            <a:spLocks/>
          </p:cNvSpPr>
          <p:nvPr/>
        </p:nvSpPr>
        <p:spPr bwMode="auto">
          <a:xfrm>
            <a:off x="16236516" y="1"/>
            <a:ext cx="18364382" cy="7070449"/>
          </a:xfrm>
          <a:prstGeom prst="rect">
            <a:avLst/>
          </a:prstGeom>
          <a:solidFill>
            <a:srgbClr val="CA9ABE">
              <a:alpha val="70588"/>
            </a:srgbClr>
          </a:solidFill>
          <a:ln w="12700">
            <a:solidFill>
              <a:srgbClr val="7030A0"/>
            </a:solidFill>
            <a:miter lim="800000"/>
            <a:headEnd/>
            <a:tailEnd/>
          </a:ln>
        </p:spPr>
        <p:txBody>
          <a:bodyPr lIns="2438400" tIns="2438400" rIns="2438400" bIns="10972800" anchor="t">
            <a:prstTxWarp prst="textNoShape">
              <a:avLst/>
            </a:prstTxWarp>
            <a:noAutofit/>
          </a:bodyPr>
          <a:lstStyle/>
          <a:p>
            <a:pPr marL="31750"/>
            <a:endParaRPr lang="en-US" sz="9000" b="1" dirty="0">
              <a:solidFill>
                <a:schemeClr val="tx1">
                  <a:lumMod val="95000"/>
                  <a:lumOff val="5000"/>
                </a:schemeClr>
              </a:solidFill>
              <a:latin typeface="Arial"/>
              <a:cs typeface="Arial"/>
            </a:endParaRPr>
          </a:p>
          <a:p>
            <a:pPr marL="31750"/>
            <a:r>
              <a:rPr lang="en-US" sz="9000" b="1" dirty="0">
                <a:solidFill>
                  <a:schemeClr val="tx1">
                    <a:lumMod val="95000"/>
                    <a:lumOff val="5000"/>
                  </a:schemeClr>
                </a:solidFill>
                <a:latin typeface="Arial"/>
                <a:cs typeface="Arial"/>
              </a:rPr>
              <a:t>Supporting User-Centric Explanation Types for Clinical Reasoning</a:t>
            </a:r>
            <a:endParaRPr lang="en-US" sz="9000" dirty="0">
              <a:solidFill>
                <a:schemeClr val="tx1">
                  <a:lumMod val="95000"/>
                  <a:lumOff val="5000"/>
                </a:schemeClr>
              </a:solidFill>
              <a:latin typeface="Arial" panose="020B0604020202020204" pitchFamily="34" charset="0"/>
              <a:cs typeface="Arial" panose="020B0604020202020204" pitchFamily="34" charset="0"/>
            </a:endParaRPr>
          </a:p>
        </p:txBody>
      </p:sp>
      <p:sp>
        <p:nvSpPr>
          <p:cNvPr id="6" name="Rectangle 2">
            <a:extLst>
              <a:ext uri="{FF2B5EF4-FFF2-40B4-BE49-F238E27FC236}">
                <a16:creationId xmlns:a16="http://schemas.microsoft.com/office/drawing/2014/main" id="{568BD824-D217-2C43-9146-7DF0800F443C}"/>
              </a:ext>
            </a:extLst>
          </p:cNvPr>
          <p:cNvSpPr>
            <a:spLocks/>
          </p:cNvSpPr>
          <p:nvPr/>
        </p:nvSpPr>
        <p:spPr bwMode="auto">
          <a:xfrm>
            <a:off x="277100" y="278511"/>
            <a:ext cx="15876673" cy="27362262"/>
          </a:xfrm>
          <a:prstGeom prst="rect">
            <a:avLst/>
          </a:prstGeom>
          <a:noFill/>
          <a:ln w="12700">
            <a:noFill/>
            <a:miter lim="800000"/>
            <a:headEnd/>
            <a:tailEnd/>
          </a:ln>
        </p:spPr>
        <p:txBody>
          <a:bodyPr lIns="304800" tIns="304800" rIns="304800" bIns="304800" anchor="t">
            <a:prstTxWarp prst="textNoShape">
              <a:avLst/>
            </a:prstTxWarp>
          </a:bodyPr>
          <a:lstStyle/>
          <a:p>
            <a:pPr marL="26670">
              <a:spcBef>
                <a:spcPts val="1031"/>
              </a:spcBef>
            </a:pPr>
            <a:r>
              <a:rPr lang="en-US" sz="3200" dirty="0">
                <a:latin typeface="Arial"/>
                <a:ea typeface="Arial Black" pitchFamily="-108" charset="0"/>
                <a:cs typeface="Arial"/>
                <a:sym typeface="Arial Black" pitchFamily="-108" charset="0"/>
              </a:rPr>
              <a:t>Shruthi Chari</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7">
                  <a:extLst>
                    <a:ext uri="{A12FA001-AC4F-418D-AE19-62706E023703}">
                      <ahyp:hlinkClr xmlns:ahyp="http://schemas.microsoft.com/office/drawing/2018/hyperlinkcolor" val="tx"/>
                    </a:ext>
                  </a:extLst>
                </a:hlinkClick>
              </a:rPr>
              <a:t>charis@rpi.edu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t>
            </a:r>
            <a:r>
              <a:rPr lang="en-US" sz="3200" dirty="0" err="1">
                <a:latin typeface="Arial"/>
                <a:ea typeface="Arial Black" pitchFamily="-108" charset="0"/>
                <a:cs typeface="Arial"/>
                <a:sym typeface="Arial Black" pitchFamily="-108" charset="0"/>
              </a:rPr>
              <a:t>Oshani</a:t>
            </a:r>
            <a:r>
              <a:rPr lang="en-US" sz="3200" dirty="0">
                <a:latin typeface="Arial"/>
                <a:ea typeface="Arial Black" pitchFamily="-108" charset="0"/>
                <a:cs typeface="Arial"/>
                <a:sym typeface="Arial Black" pitchFamily="-108" charset="0"/>
              </a:rPr>
              <a:t> Seneviratne</a:t>
            </a:r>
            <a:r>
              <a:rPr lang="en-US" sz="3200" baseline="30000" dirty="0">
                <a:latin typeface="Arial"/>
                <a:ea typeface="Arial Black" pitchFamily="-108" charset="0"/>
                <a:cs typeface="Arial"/>
                <a:sym typeface="Arial Black" pitchFamily="-108" charset="0"/>
              </a:rPr>
              <a:t>1 (</a:t>
            </a:r>
            <a:r>
              <a:rPr lang="en-US" sz="3200" baseline="30000" dirty="0">
                <a:solidFill>
                  <a:srgbClr val="0432FF"/>
                </a:solidFill>
                <a:latin typeface="Arial"/>
                <a:ea typeface="Arial Black" pitchFamily="-108" charset="0"/>
                <a:cs typeface="Arial"/>
                <a:sym typeface="Arial Black" pitchFamily="-108" charset="0"/>
                <a:hlinkClick r:id="rId8">
                  <a:extLst>
                    <a:ext uri="{A12FA001-AC4F-418D-AE19-62706E023703}">
                      <ahyp:hlinkClr xmlns:ahyp="http://schemas.microsoft.com/office/drawing/2018/hyperlinkcolor" val="tx"/>
                    </a:ext>
                  </a:extLst>
                </a:hlinkClick>
              </a:rPr>
              <a:t>senevo@rpi.edu</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Daniel M. Gruen</a:t>
            </a:r>
            <a:r>
              <a:rPr lang="en-US" sz="3200" baseline="30000" dirty="0">
                <a:latin typeface="Arial"/>
                <a:ea typeface="Arial Black" pitchFamily="-108" charset="0"/>
                <a:cs typeface="Arial"/>
                <a:sym typeface="Arial Black" pitchFamily="-108" charset="0"/>
              </a:rPr>
              <a:t>2 (</a:t>
            </a:r>
            <a:r>
              <a:rPr lang="en-US" sz="3200" baseline="30000" dirty="0" err="1">
                <a:solidFill>
                  <a:schemeClr val="accent1">
                    <a:lumMod val="50000"/>
                  </a:schemeClr>
                </a:solidFill>
                <a:latin typeface="Arial"/>
                <a:ea typeface="Arial Black" pitchFamily="-108" charset="0"/>
                <a:cs typeface="Arial"/>
                <a:sym typeface="Arial Black" pitchFamily="-108" charset="0"/>
              </a:rPr>
              <a:t>d</a:t>
            </a:r>
            <a:r>
              <a:rPr lang="en-US" sz="3200" baseline="30000" dirty="0" err="1">
                <a:solidFill>
                  <a:srgbClr val="0432FF"/>
                </a:solidFill>
                <a:latin typeface="Arial"/>
                <a:ea typeface="Arial Black" pitchFamily="-108" charset="0"/>
                <a:cs typeface="Arial"/>
                <a:sym typeface="Arial Black" pitchFamily="-108" charset="0"/>
              </a:rPr>
              <a:t>angruen@gmail.com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Morgan A. Foreman</a:t>
            </a:r>
            <a:r>
              <a:rPr lang="en-US" sz="3200" baseline="30000" dirty="0">
                <a:latin typeface="Arial"/>
                <a:ea typeface="Arial Black" pitchFamily="-108" charset="0"/>
                <a:cs typeface="Arial"/>
                <a:sym typeface="Arial Black" pitchFamily="-108" charset="0"/>
              </a:rPr>
              <a:t>2  (</a:t>
            </a:r>
            <a:r>
              <a:rPr lang="en-US" sz="3200" baseline="30000" dirty="0">
                <a:solidFill>
                  <a:srgbClr val="0432FF"/>
                </a:solidFill>
                <a:latin typeface="Arial"/>
                <a:ea typeface="Arial Black" pitchFamily="-108" charset="0"/>
                <a:cs typeface="Arial"/>
                <a:sym typeface="Arial Black" pitchFamily="-108" charset="0"/>
                <a:hlinkClick r:id="rId9">
                  <a:extLst>
                    <a:ext uri="{A12FA001-AC4F-418D-AE19-62706E023703}">
                      <ahyp:hlinkClr xmlns:ahyp="http://schemas.microsoft.com/office/drawing/2018/hyperlinkcolor" val="tx"/>
                    </a:ext>
                  </a:extLst>
                </a:hlinkClick>
              </a:rPr>
              <a:t>morgan_foreman@ibm.com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Amar K. Das</a:t>
            </a:r>
            <a:r>
              <a:rPr lang="en-US" sz="3200" baseline="30000" dirty="0">
                <a:latin typeface="Arial"/>
                <a:ea typeface="Arial Black" pitchFamily="-108" charset="0"/>
                <a:cs typeface="Arial"/>
                <a:sym typeface="Arial Black" pitchFamily="-108" charset="0"/>
              </a:rPr>
              <a:t>2 </a:t>
            </a:r>
            <a:r>
              <a:rPr lang="en-US" sz="3200" dirty="0">
                <a:latin typeface="Arial"/>
                <a:ea typeface="Arial Black" pitchFamily="-108" charset="0"/>
                <a:cs typeface="Arial"/>
                <a:sym typeface="Arial Black" pitchFamily="-108" charset="0"/>
              </a:rPr>
              <a:t> </a:t>
            </a:r>
            <a:r>
              <a:rPr lang="en-US" sz="3200" baseline="30000" dirty="0">
                <a:latin typeface="Arial"/>
                <a:ea typeface="Arial Black" pitchFamily="-108" charset="0"/>
                <a:cs typeface="Arial"/>
                <a:sym typeface="Arial Black" pitchFamily="-108" charset="0"/>
              </a:rPr>
              <a:t>(</a:t>
            </a:r>
            <a:r>
              <a:rPr lang="en-US" sz="3200" baseline="30000" dirty="0">
                <a:solidFill>
                  <a:srgbClr val="0432FF"/>
                </a:solidFill>
                <a:latin typeface="Arial"/>
                <a:ea typeface="Arial Black" pitchFamily="-108" charset="0"/>
                <a:cs typeface="Arial"/>
                <a:sym typeface="Arial Black" pitchFamily="-108" charset="0"/>
                <a:hlinkClick r:id="rId10">
                  <a:extLst>
                    <a:ext uri="{A12FA001-AC4F-418D-AE19-62706E023703}">
                      <ahyp:hlinkClr xmlns:ahyp="http://schemas.microsoft.com/office/drawing/2018/hyperlinkcolor" val="tx"/>
                    </a:ext>
                  </a:extLst>
                </a:hlinkClick>
              </a:rPr>
              <a:t>amardas@us.ibm.com</a:t>
            </a:r>
            <a:r>
              <a:rPr lang="en-US" sz="3200" baseline="30000" dirty="0">
                <a:latin typeface="Arial"/>
                <a:ea typeface="Arial Black" pitchFamily="-108" charset="0"/>
                <a:cs typeface="Arial"/>
                <a:sym typeface="Arial Black" pitchFamily="-108" charset="0"/>
              </a:rPr>
              <a:t>)</a:t>
            </a:r>
            <a:r>
              <a:rPr lang="en-US" sz="3200" dirty="0">
                <a:latin typeface="Arial"/>
                <a:ea typeface="Arial Black" pitchFamily="-108" charset="0"/>
                <a:cs typeface="Arial"/>
                <a:sym typeface="Arial Black" pitchFamily="-108" charset="0"/>
              </a:rPr>
              <a:t>, Deborah L. McGuinness</a:t>
            </a:r>
            <a:r>
              <a:rPr lang="en-US" sz="3200" baseline="30000" dirty="0">
                <a:latin typeface="Arial"/>
                <a:ea typeface="Arial Black" pitchFamily="-108" charset="0"/>
                <a:cs typeface="Arial"/>
                <a:sym typeface="Arial Black" pitchFamily="-108" charset="0"/>
              </a:rPr>
              <a:t>1 (</a:t>
            </a:r>
            <a:r>
              <a:rPr lang="en-US" sz="3200" baseline="30000" dirty="0" err="1">
                <a:solidFill>
                  <a:srgbClr val="0432FF"/>
                </a:solidFill>
                <a:latin typeface="Arial"/>
                <a:ea typeface="Arial Black" pitchFamily="-108" charset="0"/>
                <a:cs typeface="Arial"/>
                <a:sym typeface="Arial Black" pitchFamily="-108" charset="0"/>
              </a:rPr>
              <a:t>dlm</a:t>
            </a:r>
            <a:r>
              <a:rPr lang="en-US" sz="3200" baseline="30000" dirty="0">
                <a:solidFill>
                  <a:srgbClr val="0432FF"/>
                </a:solidFill>
                <a:latin typeface="Arial"/>
                <a:ea typeface="Arial Black" pitchFamily="-108" charset="0"/>
                <a:cs typeface="Arial"/>
                <a:sym typeface="Arial Black" pitchFamily="-108" charset="0"/>
                <a:hlinkClick r:id="rId7">
                  <a:extLst>
                    <a:ext uri="{A12FA001-AC4F-418D-AE19-62706E023703}">
                      <ahyp:hlinkClr xmlns:ahyp="http://schemas.microsoft.com/office/drawing/2018/hyperlinkcolor" val="tx"/>
                    </a:ext>
                  </a:extLst>
                </a:hlinkClick>
              </a:rPr>
              <a:t>@cs.rpi.edu</a:t>
            </a:r>
            <a:r>
              <a:rPr lang="en-US" sz="3200" baseline="30000" dirty="0">
                <a:latin typeface="Arial"/>
                <a:ea typeface="Arial Black" pitchFamily="-108" charset="0"/>
                <a:cs typeface="Arial"/>
                <a:sym typeface="Arial Black" pitchFamily="-108" charset="0"/>
              </a:rPr>
              <a:t>)</a:t>
            </a:r>
            <a:endParaRPr lang="en-US" sz="3200" dirty="0">
              <a:latin typeface="Arial"/>
              <a:ea typeface="Arial Black" pitchFamily="-108" charset="0"/>
              <a:cs typeface="Arial"/>
            </a:endParaRPr>
          </a:p>
          <a:p>
            <a:pPr marL="27095">
              <a:spcBef>
                <a:spcPts val="1031"/>
              </a:spcBef>
            </a:pPr>
            <a:endParaRPr lang="en-US" sz="2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1</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Rensselaer Polytechnic Institute, Troy, NY</a:t>
            </a:r>
          </a:p>
          <a:p>
            <a:pPr marL="27095">
              <a:spcBef>
                <a:spcPts val="1031"/>
              </a:spcBef>
            </a:pPr>
            <a:r>
              <a:rPr lang="en-US" sz="3200" baseline="300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2</a:t>
            </a:r>
            <a:r>
              <a:rPr lang="en-US" sz="32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IBM Research, Cambridge, MA</a:t>
            </a:r>
          </a:p>
          <a:p>
            <a:pPr marL="27095">
              <a:spcBef>
                <a:spcPts val="1031"/>
              </a:spcBef>
            </a:pPr>
            <a:endParaRPr lang="en-US" sz="2400"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Background</a:t>
            </a:r>
          </a:p>
          <a:p>
            <a:pPr marL="23336" algn="just">
              <a:spcBef>
                <a:spcPts val="902"/>
              </a:spcBef>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Explainable Artificial Intelligence (AI) is receiving attention due to the increased proliferation of machine learning methods in high-precision settings. Traditionally, different methods in AI have tackled </a:t>
            </a:r>
            <a:r>
              <a:rPr lang="en-US" sz="3250" dirty="0" err="1">
                <a:latin typeface="Arial" panose="020B0604020202020204" pitchFamily="34" charset="0"/>
                <a:ea typeface="Arial Black" pitchFamily="-108" charset="0"/>
                <a:cs typeface="Arial" panose="020B0604020202020204" pitchFamily="34" charset="0"/>
                <a:sym typeface="Arial Black" pitchFamily="-108" charset="0"/>
              </a:rPr>
              <a:t>explainability</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from different angles tightly coupled with their capabilities. However, with the increasing adoption of AI, there is a need for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user-centric focus to </a:t>
            </a:r>
            <a:r>
              <a:rPr lang="en-US" sz="3250" b="1" dirty="0" err="1">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explainability</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that is urging researchers to think beyond the </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one explanation fits all</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 [1]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paradigm and explore methods fo</a:t>
            </a:r>
            <a:r>
              <a:rPr lang="en-US" sz="3250"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r </a:t>
            </a:r>
            <a:r>
              <a:rPr lang="en-US" sz="3250" b="1" dirty="0">
                <a:solidFill>
                  <a:srgbClr val="7030A0"/>
                </a:solidFill>
                <a:latin typeface="Arial" panose="020B0604020202020204" pitchFamily="34" charset="0"/>
                <a:cs typeface="Arial" panose="020B0604020202020204" pitchFamily="34" charset="0"/>
              </a:rPr>
              <a:t>“enhanced </a:t>
            </a:r>
            <a:r>
              <a:rPr lang="en-US" sz="3250" b="1" dirty="0" err="1">
                <a:solidFill>
                  <a:srgbClr val="7030A0"/>
                </a:solidFill>
                <a:latin typeface="Arial" panose="020B0604020202020204" pitchFamily="34" charset="0"/>
                <a:cs typeface="Arial" panose="020B0604020202020204" pitchFamily="34" charset="0"/>
              </a:rPr>
              <a:t>explainability</a:t>
            </a:r>
            <a:r>
              <a:rPr lang="en-US" sz="3250" b="1" dirty="0">
                <a:solidFill>
                  <a:srgbClr val="7030A0"/>
                </a:solidFill>
                <a:latin typeface="Arial" panose="020B0604020202020204" pitchFamily="34" charset="0"/>
                <a:cs typeface="Arial" panose="020B0604020202020204" pitchFamily="34" charset="0"/>
              </a:rPr>
              <a:t>” </a:t>
            </a:r>
            <a:r>
              <a:rPr lang="en-US" sz="3250" dirty="0">
                <a:latin typeface="Arial" panose="020B0604020202020204" pitchFamily="34" charset="0"/>
                <a:cs typeface="Arial" panose="020B0604020202020204" pitchFamily="34" charset="0"/>
              </a:rPr>
              <a:t>[2] that consider what needs to be explained and in what setting. </a:t>
            </a:r>
            <a:endParaRPr lang="en-US" sz="3250" dirty="0">
              <a:latin typeface="Arial" panose="020B0604020202020204" pitchFamily="34" charset="0"/>
              <a:ea typeface="Arial Black" pitchFamily="-108" charset="0"/>
              <a:cs typeface="Arial" panose="020B0604020202020204" pitchFamily="34" charset="0"/>
            </a:endParaRPr>
          </a:p>
          <a:p>
            <a:pPr marL="27095">
              <a:spcBef>
                <a:spcPts val="1031"/>
              </a:spcBef>
            </a:pPr>
            <a:endParaRPr lang="en-US" sz="325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Motivations</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Since, explanations need to adapt to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users’ needs and contexts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and various situations, we began reviewing literature for different explanation types.</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found a lack of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infrastructure and support</a:t>
            </a:r>
            <a:r>
              <a:rPr lang="en-US" sz="3250" b="1" dirty="0">
                <a:latin typeface="Arial" panose="020B0604020202020204" pitchFamily="34" charset="0"/>
                <a:ea typeface="Arial Black" pitchFamily="-108" charset="0"/>
                <a:cs typeface="Arial" panose="020B0604020202020204" pitchFamily="34" charset="0"/>
                <a:sym typeface="Arial Black" pitchFamily="-108" charset="0"/>
              </a:rPr>
              <a:t>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generate user-centric explanations that address a broad range of user questions (e.g., Why, Why Not, What Ifs, What Other, etc.)</a:t>
            </a:r>
          </a:p>
          <a:p>
            <a:pPr marL="356711" indent="-333375" algn="just">
              <a:spcBef>
                <a:spcPts val="902"/>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Further, there is a lack of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consensus on the definitions and components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of explanations and explanation types, which points to the need for a semantic representation.</a:t>
            </a:r>
          </a:p>
          <a:p>
            <a:pPr marL="356711" indent="-333375" algn="just">
              <a:spcBef>
                <a:spcPts val="902"/>
              </a:spcBef>
              <a:buFont typeface="Arial" panose="020B0604020202020204" pitchFamily="34" charset="0"/>
              <a:buChar char="•"/>
            </a:pPr>
            <a:endParaRPr lang="en-US" sz="3250" dirty="0">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Methods</a:t>
            </a: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found and redefined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nine distinct explanation types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in the literature [3] that have different strengths, rationales and serve different purposes. </a:t>
            </a: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conducted a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user-centered design study with clinicians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understand  the usage of these explanation types in their practice. </a:t>
            </a:r>
            <a:endParaRPr lang="en-US" sz="3250" dirty="0">
              <a:latin typeface="Arial" panose="020B0604020202020204" pitchFamily="34" charset="0"/>
              <a:ea typeface="Arial Black" pitchFamily="-108" charset="0"/>
              <a:cs typeface="Arial" panose="020B0604020202020204" pitchFamily="34" charset="0"/>
            </a:endParaRPr>
          </a:p>
          <a:p>
            <a:pPr marL="407670" indent="-381000"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We designed an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Explanation Ontology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model the role of explanations, both from a system and user attribute process, and the range of literature-derived explanation types (Fig. 1).</a:t>
            </a:r>
            <a:endParaRPr lang="en-US" sz="3250" dirty="0">
              <a:latin typeface="Arial" panose="020B0604020202020204" pitchFamily="34" charset="0"/>
              <a:ea typeface="Arial Black" pitchFamily="-108" charset="0"/>
              <a:cs typeface="Arial" panose="020B0604020202020204" pitchFamily="34" charset="0"/>
            </a:endParaRPr>
          </a:p>
          <a:p>
            <a:pPr marL="174625" lvl="1"/>
            <a:endPar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endParaRPr>
          </a:p>
          <a:p>
            <a:pPr marL="27095">
              <a:spcBef>
                <a:spcPts val="1031"/>
              </a:spcBef>
            </a:pPr>
            <a:r>
              <a:rPr lang="en-US" sz="3250" b="1" dirty="0">
                <a:solidFill>
                  <a:schemeClr val="tx1"/>
                </a:solidFill>
                <a:latin typeface="Arial" panose="020B0604020202020204" pitchFamily="34" charset="0"/>
                <a:ea typeface="Arial Black" pitchFamily="-108" charset="0"/>
                <a:cs typeface="Arial" panose="020B0604020202020204" pitchFamily="34" charset="0"/>
                <a:sym typeface="Arial Black" pitchFamily="-108" charset="0"/>
              </a:rPr>
              <a:t>Discussion</a:t>
            </a:r>
          </a:p>
          <a:p>
            <a:pPr marL="27095">
              <a:spcBef>
                <a:spcPts val="1031"/>
              </a:spcBef>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In our approach, we have:</a:t>
            </a: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Been able to utilize our Explanation Ontology to encode the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generational needs of explanation types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gathered from an analysis of various components necessary to assemble these types from the literature as well as from our user study</a:t>
            </a: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Have designed a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selected set of competency questions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to guide system developers about the intended use of our Explanation Ontology</a:t>
            </a:r>
            <a:endParaRPr lang="en-US" sz="3250" dirty="0">
              <a:latin typeface="Arial" panose="020B0604020202020204" pitchFamily="34" charset="0"/>
              <a:ea typeface="Arial Black" pitchFamily="-108" charset="0"/>
              <a:cs typeface="Arial" panose="020B0604020202020204" pitchFamily="34" charset="0"/>
            </a:endParaRPr>
          </a:p>
          <a:p>
            <a:pPr marL="1038225" lvl="2"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Found that some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explanation types are used more often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than others depending on the use case:</a:t>
            </a:r>
          </a:p>
          <a:p>
            <a:pPr marL="1495425" lvl="4" indent="-623888" algn="just">
              <a:spcBef>
                <a:spcPts val="1031"/>
              </a:spcBef>
              <a:buFont typeface="Arial" panose="020B0604020202020204" pitchFamily="34" charset="0"/>
              <a:buChar char="•"/>
            </a:pPr>
            <a:r>
              <a:rPr lang="en-US" sz="3250" dirty="0">
                <a:latin typeface="Arial" panose="020B0604020202020204" pitchFamily="34" charset="0"/>
                <a:ea typeface="Arial Black" pitchFamily="-108" charset="0"/>
                <a:cs typeface="Arial" panose="020B0604020202020204" pitchFamily="34" charset="0"/>
                <a:sym typeface="Arial Black" pitchFamily="-108" charset="0"/>
              </a:rPr>
              <a:t>During our user study, clinicians were most often using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contextual explanations </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and their experiential knowledge, </a:t>
            </a:r>
            <a:r>
              <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clinical pearls</a:t>
            </a:r>
            <a:r>
              <a:rPr lang="en-US" sz="3250" dirty="0">
                <a:latin typeface="Arial" panose="020B0604020202020204" pitchFamily="34" charset="0"/>
                <a:ea typeface="Arial Black" pitchFamily="-108" charset="0"/>
                <a:cs typeface="Arial" panose="020B0604020202020204" pitchFamily="34" charset="0"/>
                <a:sym typeface="Arial Black" pitchFamily="-108" charset="0"/>
              </a:rPr>
              <a:t>, a form of everyday explanations </a:t>
            </a:r>
            <a:endParaRPr lang="en-US" sz="325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endParaRPr>
          </a:p>
        </p:txBody>
      </p:sp>
      <p:sp>
        <p:nvSpPr>
          <p:cNvPr id="13" name="Rectangle 12">
            <a:extLst>
              <a:ext uri="{FF2B5EF4-FFF2-40B4-BE49-F238E27FC236}">
                <a16:creationId xmlns:a16="http://schemas.microsoft.com/office/drawing/2014/main" id="{50697B15-387B-3841-B467-2A80F8DA219A}"/>
              </a:ext>
            </a:extLst>
          </p:cNvPr>
          <p:cNvSpPr/>
          <p:nvPr/>
        </p:nvSpPr>
        <p:spPr>
          <a:xfrm>
            <a:off x="35411495" y="26112432"/>
            <a:ext cx="15290264" cy="3252172"/>
          </a:xfrm>
          <a:prstGeom prst="rect">
            <a:avLst/>
          </a:prstGeom>
        </p:spPr>
        <p:txBody>
          <a:bodyPr wrap="square">
            <a:spAutoFit/>
          </a:bodyPr>
          <a:lstStyle/>
          <a:p>
            <a:r>
              <a:rPr lang="en-US" sz="3300" b="1" dirty="0">
                <a:latin typeface="Arial" panose="020B0604020202020204" pitchFamily="34" charset="0"/>
                <a:cs typeface="Arial" panose="020B0604020202020204" pitchFamily="34" charset="0"/>
              </a:rPr>
              <a:t>Acknowledgments</a:t>
            </a:r>
          </a:p>
          <a:p>
            <a:pPr marL="19780" algn="just">
              <a:spcBef>
                <a:spcPts val="753"/>
              </a:spcBef>
            </a:pPr>
            <a:r>
              <a:rPr lang="en-US" sz="3200" dirty="0">
                <a:solidFill>
                  <a:schemeClr val="tx1"/>
                </a:solidFill>
                <a:latin typeface="Arial" panose="020B0604020202020204" pitchFamily="34" charset="0"/>
                <a:ea typeface="Verdana" pitchFamily="-108" charset="0"/>
                <a:cs typeface="Arial" panose="020B0604020202020204" pitchFamily="34" charset="0"/>
              </a:rPr>
              <a:t>This work is partially supported by IBM Research AI through the AI Horizons Network. We thank our colleagues from RPI, </a:t>
            </a:r>
            <a:r>
              <a:rPr lang="en-US" sz="3200" dirty="0" err="1">
                <a:solidFill>
                  <a:schemeClr val="tx1"/>
                </a:solidFill>
                <a:latin typeface="Arial" panose="020B0604020202020204" pitchFamily="34" charset="0"/>
                <a:ea typeface="Verdana" pitchFamily="-108" charset="0"/>
                <a:cs typeface="Arial" panose="020B0604020202020204" pitchFamily="34" charset="0"/>
              </a:rPr>
              <a:t>Sabbir</a:t>
            </a:r>
            <a:r>
              <a:rPr lang="en-US" sz="3200" dirty="0">
                <a:solidFill>
                  <a:schemeClr val="tx1"/>
                </a:solidFill>
                <a:latin typeface="Arial" panose="020B0604020202020204" pitchFamily="34" charset="0"/>
                <a:ea typeface="Verdana" pitchFamily="-108" charset="0"/>
                <a:cs typeface="Arial" panose="020B0604020202020204" pitchFamily="34" charset="0"/>
              </a:rPr>
              <a:t> Rashid, and, IBM Research, Ching-Hua Chen, who greatly assisted the research.</a:t>
            </a:r>
          </a:p>
          <a:p>
            <a:pPr marL="19780" algn="just">
              <a:spcBef>
                <a:spcPts val="753"/>
              </a:spcBef>
            </a:pPr>
            <a:br>
              <a:rPr lang="en-US" sz="3200" dirty="0">
                <a:latin typeface="Arial" panose="020B0604020202020204" pitchFamily="34" charset="0"/>
                <a:cs typeface="Arial" panose="020B0604020202020204" pitchFamily="34" charset="0"/>
              </a:rPr>
            </a:br>
            <a:endParaRPr lang="en-US" sz="3200"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AE801E7D-C580-A34C-9D23-1907A1B67AEB}"/>
              </a:ext>
            </a:extLst>
          </p:cNvPr>
          <p:cNvSpPr txBox="1"/>
          <p:nvPr/>
        </p:nvSpPr>
        <p:spPr>
          <a:xfrm>
            <a:off x="16195182" y="19998137"/>
            <a:ext cx="18364382" cy="2062103"/>
          </a:xfrm>
          <a:prstGeom prst="rect">
            <a:avLst/>
          </a:prstGeom>
          <a:noFill/>
        </p:spPr>
        <p:txBody>
          <a:bodyPr wrap="square" rtlCol="0">
            <a:spAutoFit/>
          </a:bodyPr>
          <a:lstStyle/>
          <a:p>
            <a:pPr algn="just"/>
            <a:r>
              <a:rPr lang="en-US" sz="3200" b="1" dirty="0">
                <a:solidFill>
                  <a:srgbClr val="7030A0"/>
                </a:solidFill>
                <a:cs typeface="Arial" panose="020B0604020202020204" pitchFamily="34" charset="0"/>
              </a:rPr>
              <a:t>Fig. 1</a:t>
            </a:r>
            <a:r>
              <a:rPr lang="en-US" sz="3200" dirty="0">
                <a:cs typeface="Arial" panose="020B0604020202020204" pitchFamily="34" charset="0"/>
              </a:rPr>
              <a:t>: A conceptual overview of our </a:t>
            </a:r>
            <a:r>
              <a:rPr lang="en-US" sz="3200" b="1" dirty="0">
                <a:solidFill>
                  <a:srgbClr val="7030A0"/>
                </a:solidFill>
                <a:cs typeface="Arial" panose="020B0604020202020204" pitchFamily="34" charset="0"/>
              </a:rPr>
              <a:t>Explanation Ontology</a:t>
            </a:r>
            <a:r>
              <a:rPr lang="en-US" sz="3200" dirty="0">
                <a:cs typeface="Arial" panose="020B0604020202020204" pitchFamily="34" charset="0"/>
              </a:rPr>
              <a:t>, capturing entities to allow explanations to be assembled by an </a:t>
            </a:r>
            <a:r>
              <a:rPr lang="en-US" sz="3200" b="1" dirty="0">
                <a:solidFill>
                  <a:srgbClr val="7030A0"/>
                </a:solidFill>
                <a:cs typeface="Arial" panose="020B0604020202020204" pitchFamily="34" charset="0"/>
              </a:rPr>
              <a:t>AI Task</a:t>
            </a:r>
            <a:r>
              <a:rPr lang="en-US" sz="3200" dirty="0">
                <a:cs typeface="Arial" panose="020B0604020202020204" pitchFamily="34" charset="0"/>
              </a:rPr>
              <a:t>, used in a system interacting with a user. We depict user-attributes of explanations in the upper portion (green highlight), system-attributes in the lower portion (blue highlight), and attributes that would be visible in a user interface are depicted in the middle portion in purple. </a:t>
            </a:r>
          </a:p>
        </p:txBody>
      </p:sp>
      <p:sp>
        <p:nvSpPr>
          <p:cNvPr id="38" name="Rounded Rectangle 37">
            <a:extLst>
              <a:ext uri="{FF2B5EF4-FFF2-40B4-BE49-F238E27FC236}">
                <a16:creationId xmlns:a16="http://schemas.microsoft.com/office/drawing/2014/main" id="{7600DB30-3281-AB42-B222-38FAD4BC0420}"/>
              </a:ext>
            </a:extLst>
          </p:cNvPr>
          <p:cNvSpPr/>
          <p:nvPr/>
        </p:nvSpPr>
        <p:spPr bwMode="auto">
          <a:xfrm>
            <a:off x="16319334" y="4785610"/>
            <a:ext cx="18281563" cy="2284840"/>
          </a:xfrm>
          <a:prstGeom prst="roundRect">
            <a:avLst/>
          </a:prstGeom>
          <a:solidFill>
            <a:srgbClr val="7030A0">
              <a:alpha val="10588"/>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lvl="0">
              <a:defRPr/>
            </a:pPr>
            <a:r>
              <a:rPr lang="en-US" sz="4500" b="1" dirty="0">
                <a:solidFill>
                  <a:srgbClr val="7030A0"/>
                </a:solidFill>
              </a:rPr>
              <a:t>Classifications</a:t>
            </a:r>
          </a:p>
          <a:p>
            <a:pPr lvl="0">
              <a:defRPr/>
            </a:pPr>
            <a:r>
              <a:rPr lang="en-US" sz="4500" b="1" dirty="0"/>
              <a:t>Types of Computational Biomedical Knowledge; Systems, Platforms, Tools and Services</a:t>
            </a:r>
          </a:p>
        </p:txBody>
      </p:sp>
      <p:sp>
        <p:nvSpPr>
          <p:cNvPr id="40" name="TextBox 39">
            <a:extLst>
              <a:ext uri="{FF2B5EF4-FFF2-40B4-BE49-F238E27FC236}">
                <a16:creationId xmlns:a16="http://schemas.microsoft.com/office/drawing/2014/main" id="{B0071246-9F10-C044-BC68-10041C478279}"/>
              </a:ext>
            </a:extLst>
          </p:cNvPr>
          <p:cNvSpPr txBox="1"/>
          <p:nvPr/>
        </p:nvSpPr>
        <p:spPr>
          <a:xfrm>
            <a:off x="16195182" y="22190153"/>
            <a:ext cx="2828390" cy="600164"/>
          </a:xfrm>
          <a:prstGeom prst="rect">
            <a:avLst/>
          </a:prstGeom>
          <a:noFill/>
        </p:spPr>
        <p:txBody>
          <a:bodyPr wrap="square" rtlCol="0">
            <a:spAutoFit/>
          </a:bodyPr>
          <a:lstStyle/>
          <a:p>
            <a:r>
              <a:rPr lang="en-US" sz="3300" b="1" dirty="0">
                <a:solidFill>
                  <a:schemeClr val="tx1"/>
                </a:solidFill>
                <a:latin typeface="Arial" panose="020B0604020202020204" pitchFamily="34" charset="0"/>
                <a:cs typeface="Arial" panose="020B0604020202020204" pitchFamily="34" charset="0"/>
              </a:rPr>
              <a:t>References</a:t>
            </a:r>
          </a:p>
        </p:txBody>
      </p:sp>
      <p:sp>
        <p:nvSpPr>
          <p:cNvPr id="41" name="TextBox 40">
            <a:extLst>
              <a:ext uri="{FF2B5EF4-FFF2-40B4-BE49-F238E27FC236}">
                <a16:creationId xmlns:a16="http://schemas.microsoft.com/office/drawing/2014/main" id="{9795EF9E-C471-6C46-8BFC-110E12608791}"/>
              </a:ext>
            </a:extLst>
          </p:cNvPr>
          <p:cNvSpPr txBox="1"/>
          <p:nvPr/>
        </p:nvSpPr>
        <p:spPr>
          <a:xfrm>
            <a:off x="16195182" y="22925233"/>
            <a:ext cx="18596609" cy="4031873"/>
          </a:xfrm>
          <a:prstGeom prst="rect">
            <a:avLst/>
          </a:prstGeom>
          <a:noFill/>
        </p:spPr>
        <p:txBody>
          <a:bodyPr wrap="square" rtlCol="0">
            <a:spAutoFit/>
          </a:bodyPr>
          <a:lstStyle/>
          <a:p>
            <a:pPr marL="531813" indent="-514350">
              <a:buFont typeface="+mj-lt"/>
              <a:buAutoNum type="arabicPeriod"/>
            </a:pPr>
            <a:r>
              <a:rPr lang="en-US" sz="3200" dirty="0">
                <a:latin typeface="Arial" panose="020B0604020202020204" pitchFamily="34" charset="0"/>
                <a:cs typeface="Arial" panose="020B0604020202020204" pitchFamily="34" charset="0"/>
              </a:rPr>
              <a:t>B. </a:t>
            </a:r>
            <a:r>
              <a:rPr lang="en-US" sz="3200" dirty="0" err="1">
                <a:latin typeface="Arial" panose="020B0604020202020204" pitchFamily="34" charset="0"/>
                <a:cs typeface="Arial" panose="020B0604020202020204" pitchFamily="34" charset="0"/>
              </a:rPr>
              <a:t>Mittelstadt</a:t>
            </a:r>
            <a:r>
              <a:rPr lang="en-US" sz="3200" dirty="0">
                <a:latin typeface="Arial" panose="020B0604020202020204" pitchFamily="34" charset="0"/>
                <a:cs typeface="Arial" panose="020B0604020202020204" pitchFamily="34" charset="0"/>
              </a:rPr>
              <a:t>, C. Russell, and </a:t>
            </a:r>
            <a:r>
              <a:rPr lang="en-US" sz="3200" dirty="0" err="1">
                <a:latin typeface="Arial" panose="020B0604020202020204" pitchFamily="34" charset="0"/>
                <a:cs typeface="Arial" panose="020B0604020202020204" pitchFamily="34" charset="0"/>
              </a:rPr>
              <a:t>S.Wachter</a:t>
            </a:r>
            <a:r>
              <a:rPr lang="en-US" sz="3200" dirty="0">
                <a:latin typeface="Arial" panose="020B0604020202020204" pitchFamily="34" charset="0"/>
                <a:cs typeface="Arial" panose="020B0604020202020204" pitchFamily="34" charset="0"/>
              </a:rPr>
              <a:t>, “Explaining explanations in AI,” in Proc. of the Conf. on Fairness, Accountability, and Transparency. ACM, 2019, pp. 279–288</a:t>
            </a:r>
          </a:p>
          <a:p>
            <a:pPr marL="531813" indent="-514350">
              <a:buFont typeface="+mj-lt"/>
              <a:buAutoNum type="arabicPeriod"/>
            </a:pPr>
            <a:r>
              <a:rPr lang="en-US" sz="3200" dirty="0">
                <a:latin typeface="Arial" panose="020B0604020202020204" pitchFamily="34" charset="0"/>
                <a:cs typeface="Arial" panose="020B0604020202020204" pitchFamily="34" charset="0"/>
              </a:rPr>
              <a:t>Matheny, M., </a:t>
            </a:r>
            <a:r>
              <a:rPr lang="en-US" sz="3200" dirty="0" err="1">
                <a:latin typeface="Arial" panose="020B0604020202020204" pitchFamily="34" charset="0"/>
                <a:cs typeface="Arial" panose="020B0604020202020204" pitchFamily="34" charset="0"/>
              </a:rPr>
              <a:t>Israni</a:t>
            </a:r>
            <a:r>
              <a:rPr lang="en-US" sz="3200" dirty="0">
                <a:latin typeface="Arial" panose="020B0604020202020204" pitchFamily="34" charset="0"/>
                <a:cs typeface="Arial" panose="020B0604020202020204" pitchFamily="34" charset="0"/>
              </a:rPr>
              <a:t>, S. T., Ahmed, M., &amp; </a:t>
            </a:r>
            <a:r>
              <a:rPr lang="en-US" sz="3200" dirty="0" err="1">
                <a:latin typeface="Arial" panose="020B0604020202020204" pitchFamily="34" charset="0"/>
                <a:cs typeface="Arial" panose="020B0604020202020204" pitchFamily="34" charset="0"/>
              </a:rPr>
              <a:t>Whicher</a:t>
            </a:r>
            <a:r>
              <a:rPr lang="en-US" sz="3200" dirty="0">
                <a:latin typeface="Arial" panose="020B0604020202020204" pitchFamily="34" charset="0"/>
                <a:cs typeface="Arial" panose="020B0604020202020204" pitchFamily="34" charset="0"/>
              </a:rPr>
              <a:t>, D. (2020). Artificial intelligence in health care: The hope, the hype, the promise, the peril. </a:t>
            </a:r>
            <a:r>
              <a:rPr lang="en-US" sz="3200" i="1" dirty="0">
                <a:latin typeface="Arial" panose="020B0604020202020204" pitchFamily="34" charset="0"/>
                <a:cs typeface="Arial" panose="020B0604020202020204" pitchFamily="34" charset="0"/>
              </a:rPr>
              <a:t>Natl </a:t>
            </a:r>
            <a:r>
              <a:rPr lang="en-US" sz="3200" i="1" dirty="0" err="1">
                <a:latin typeface="Arial" panose="020B0604020202020204" pitchFamily="34" charset="0"/>
                <a:cs typeface="Arial" panose="020B0604020202020204" pitchFamily="34" charset="0"/>
              </a:rPr>
              <a:t>Acad</a:t>
            </a:r>
            <a:r>
              <a:rPr lang="en-US" sz="3200" i="1" dirty="0">
                <a:latin typeface="Arial" panose="020B0604020202020204" pitchFamily="34" charset="0"/>
                <a:cs typeface="Arial" panose="020B0604020202020204" pitchFamily="34" charset="0"/>
              </a:rPr>
              <a:t> Med</a:t>
            </a:r>
            <a:r>
              <a:rPr lang="en-US" sz="3200" dirty="0">
                <a:latin typeface="Arial" panose="020B0604020202020204" pitchFamily="34" charset="0"/>
                <a:cs typeface="Arial" panose="020B0604020202020204" pitchFamily="34" charset="0"/>
              </a:rPr>
              <a:t>, 94-97.</a:t>
            </a:r>
          </a:p>
          <a:p>
            <a:pPr marL="531813" indent="-514350">
              <a:buFont typeface="+mj-lt"/>
              <a:buAutoNum type="arabicPeriod"/>
            </a:pPr>
            <a:r>
              <a:rPr lang="en-US" sz="3200" dirty="0">
                <a:latin typeface="Arial" panose="020B0604020202020204" pitchFamily="34" charset="0"/>
                <a:cs typeface="Arial" panose="020B0604020202020204" pitchFamily="34" charset="0"/>
              </a:rPr>
              <a:t>S. Chari, D. Gruen, O. Seneviratne, D. L. McGuinness, "Directions for Explainable Knowledge-Enabled Systems". In: Ilaria </a:t>
            </a:r>
            <a:r>
              <a:rPr lang="en-US" sz="3200" dirty="0" err="1">
                <a:latin typeface="Arial" panose="020B0604020202020204" pitchFamily="34" charset="0"/>
                <a:cs typeface="Arial" panose="020B0604020202020204" pitchFamily="34" charset="0"/>
              </a:rPr>
              <a:t>Tiddi</a:t>
            </a:r>
            <a:r>
              <a:rPr lang="en-US" sz="3200" dirty="0">
                <a:latin typeface="Arial" panose="020B0604020202020204" pitchFamily="34" charset="0"/>
                <a:cs typeface="Arial" panose="020B0604020202020204" pitchFamily="34" charset="0"/>
              </a:rPr>
              <a:t>, Freddy </a:t>
            </a:r>
            <a:r>
              <a:rPr lang="en-US" sz="3200" dirty="0" err="1">
                <a:latin typeface="Arial" panose="020B0604020202020204" pitchFamily="34" charset="0"/>
                <a:cs typeface="Arial" panose="020B0604020202020204" pitchFamily="34" charset="0"/>
              </a:rPr>
              <a:t>Lecue</a:t>
            </a:r>
            <a:r>
              <a:rPr lang="en-US" sz="3200" dirty="0">
                <a:latin typeface="Arial" panose="020B0604020202020204" pitchFamily="34" charset="0"/>
                <a:cs typeface="Arial" panose="020B0604020202020204" pitchFamily="34" charset="0"/>
              </a:rPr>
              <a:t>, Pascal </a:t>
            </a:r>
            <a:r>
              <a:rPr lang="en-US" sz="3200" dirty="0" err="1">
                <a:latin typeface="Arial" panose="020B0604020202020204" pitchFamily="34" charset="0"/>
                <a:cs typeface="Arial" panose="020B0604020202020204" pitchFamily="34" charset="0"/>
              </a:rPr>
              <a:t>Hitzler</a:t>
            </a:r>
            <a:r>
              <a:rPr lang="en-US" sz="3200" dirty="0">
                <a:latin typeface="Arial" panose="020B0604020202020204" pitchFamily="34" charset="0"/>
                <a:cs typeface="Arial" panose="020B0604020202020204" pitchFamily="34" charset="0"/>
              </a:rPr>
              <a:t> (eds.), Knowledge Graphs for </a:t>
            </a:r>
            <a:r>
              <a:rPr lang="en-US" sz="3200" dirty="0" err="1">
                <a:latin typeface="Arial" panose="020B0604020202020204" pitchFamily="34" charset="0"/>
                <a:cs typeface="Arial" panose="020B0604020202020204" pitchFamily="34" charset="0"/>
              </a:rPr>
              <a:t>eXplainable</a:t>
            </a:r>
            <a:r>
              <a:rPr lang="en-US" sz="3200" dirty="0">
                <a:latin typeface="Arial" panose="020B0604020202020204" pitchFamily="34" charset="0"/>
                <a:cs typeface="Arial" panose="020B0604020202020204" pitchFamily="34" charset="0"/>
              </a:rPr>
              <a:t> Artificial Intelligence: Foundations, Applications and Challenges. Studies on the Semantic Web, IOS Press, Amsterdam, 2020, 245 - 261</a:t>
            </a:r>
          </a:p>
        </p:txBody>
      </p:sp>
      <p:sp>
        <p:nvSpPr>
          <p:cNvPr id="42" name="Rounded Rectangle 41">
            <a:extLst>
              <a:ext uri="{FF2B5EF4-FFF2-40B4-BE49-F238E27FC236}">
                <a16:creationId xmlns:a16="http://schemas.microsoft.com/office/drawing/2014/main" id="{B8020016-1AD0-D64B-9E50-A778FDBABDCE}"/>
              </a:ext>
            </a:extLst>
          </p:cNvPr>
          <p:cNvSpPr/>
          <p:nvPr/>
        </p:nvSpPr>
        <p:spPr bwMode="auto">
          <a:xfrm>
            <a:off x="16546085" y="22776735"/>
            <a:ext cx="18245706" cy="4833065"/>
          </a:xfrm>
          <a:prstGeom prst="roundRect">
            <a:avLst>
              <a:gd name="adj" fmla="val 8547"/>
            </a:avLst>
          </a:prstGeom>
          <a:no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190500" algn="ctr" defTabSz="1290950">
              <a:spcBef>
                <a:spcPts val="819"/>
              </a:spcBef>
            </a:pPr>
            <a:endParaRPr lang="en-US" sz="2400" kern="0" dirty="0">
              <a:latin typeface="Georgia" panose="02040502050405020303" pitchFamily="18" charset="0"/>
              <a:ea typeface="Verdana" pitchFamily="-108" charset="0"/>
              <a:cs typeface="Times New Roman" panose="02020603050405020304" pitchFamily="18" charset="0"/>
            </a:endParaRPr>
          </a:p>
        </p:txBody>
      </p:sp>
      <p:sp>
        <p:nvSpPr>
          <p:cNvPr id="48" name="TextBox 47">
            <a:extLst>
              <a:ext uri="{FF2B5EF4-FFF2-40B4-BE49-F238E27FC236}">
                <a16:creationId xmlns:a16="http://schemas.microsoft.com/office/drawing/2014/main" id="{998BB124-5C07-DA49-AD7D-24ECBBAD04CD}"/>
              </a:ext>
            </a:extLst>
          </p:cNvPr>
          <p:cNvSpPr txBox="1"/>
          <p:nvPr/>
        </p:nvSpPr>
        <p:spPr>
          <a:xfrm>
            <a:off x="38902103" y="19326414"/>
            <a:ext cx="10778237" cy="578882"/>
          </a:xfrm>
          <a:prstGeom prst="wedgeRoundRectCallout">
            <a:avLst>
              <a:gd name="adj1" fmla="val -56958"/>
              <a:gd name="adj2" fmla="val 36007"/>
              <a:gd name="adj3" fmla="val 16667"/>
            </a:avLst>
          </a:prstGeom>
          <a:solidFill>
            <a:srgbClr val="CA9ABE">
              <a:alpha val="54902"/>
            </a:srgbClr>
          </a:solidFill>
          <a:ln>
            <a:solidFill>
              <a:schemeClr val="accent6">
                <a:lumMod val="75000"/>
              </a:schemeClr>
            </a:solidFill>
          </a:ln>
        </p:spPr>
        <p:txBody>
          <a:bodyPr wrap="square" rtlCol="0">
            <a:spAutoFit/>
          </a:bodyPr>
          <a:lstStyle/>
          <a:p>
            <a:r>
              <a:rPr lang="en-US" sz="2800" dirty="0">
                <a:cs typeface="Calibri" panose="020F0502020204030204" pitchFamily="34" charset="0"/>
              </a:rPr>
              <a:t>View more at: </a:t>
            </a:r>
            <a:r>
              <a:rPr lang="en-US" sz="2800" dirty="0">
                <a:hlinkClick r:id="rId11">
                  <a:extLst>
                    <a:ext uri="{A12FA001-AC4F-418D-AE19-62706E023703}">
                      <ahyp:hlinkClr xmlns:ahyp="http://schemas.microsoft.com/office/drawing/2018/hyperlinkcolor" val="tx"/>
                    </a:ext>
                  </a:extLst>
                </a:hlinkClick>
              </a:rPr>
              <a:t>https://tetherless-world.github.io/explanation-ontology/</a:t>
            </a:r>
            <a:endParaRPr lang="en-US" sz="2800" dirty="0">
              <a:cs typeface="Calibri" panose="020F0502020204030204" pitchFamily="34" charset="0"/>
            </a:endParaRPr>
          </a:p>
        </p:txBody>
      </p:sp>
      <p:graphicFrame>
        <p:nvGraphicFramePr>
          <p:cNvPr id="43" name="Table 42">
            <a:extLst>
              <a:ext uri="{FF2B5EF4-FFF2-40B4-BE49-F238E27FC236}">
                <a16:creationId xmlns:a16="http://schemas.microsoft.com/office/drawing/2014/main" id="{AD99002E-29E3-EF41-8897-F44943CB823C}"/>
              </a:ext>
            </a:extLst>
          </p:cNvPr>
          <p:cNvGraphicFramePr>
            <a:graphicFrameLocks noGrp="1"/>
          </p:cNvGraphicFramePr>
          <p:nvPr>
            <p:extLst>
              <p:ext uri="{D42A27DB-BD31-4B8C-83A1-F6EECF244321}">
                <p14:modId xmlns:p14="http://schemas.microsoft.com/office/powerpoint/2010/main" val="951902619"/>
              </p:ext>
            </p:extLst>
          </p:nvPr>
        </p:nvGraphicFramePr>
        <p:xfrm>
          <a:off x="35197095" y="1689847"/>
          <a:ext cx="15357750" cy="17414582"/>
        </p:xfrm>
        <a:graphic>
          <a:graphicData uri="http://schemas.openxmlformats.org/drawingml/2006/table">
            <a:tbl>
              <a:tblPr firstRow="1" firstCol="1" bandRow="1">
                <a:tableStyleId>{7E9639D4-E3E2-4D34-9284-5A2195B3D0D7}</a:tableStyleId>
              </a:tblPr>
              <a:tblGrid>
                <a:gridCol w="3271076">
                  <a:extLst>
                    <a:ext uri="{9D8B030D-6E8A-4147-A177-3AD203B41FA5}">
                      <a16:colId xmlns:a16="http://schemas.microsoft.com/office/drawing/2014/main" val="3438663718"/>
                    </a:ext>
                  </a:extLst>
                </a:gridCol>
                <a:gridCol w="12086674">
                  <a:extLst>
                    <a:ext uri="{9D8B030D-6E8A-4147-A177-3AD203B41FA5}">
                      <a16:colId xmlns:a16="http://schemas.microsoft.com/office/drawing/2014/main" val="1011126656"/>
                    </a:ext>
                  </a:extLst>
                </a:gridCol>
              </a:tblGrid>
              <a:tr h="1067659">
                <a:tc>
                  <a:txBody>
                    <a:bodyPr/>
                    <a:lstStyle/>
                    <a:p>
                      <a:pPr marL="0" marR="0" algn="ctr">
                        <a:spcBef>
                          <a:spcPts val="0"/>
                        </a:spcBef>
                        <a:spcAft>
                          <a:spcPts val="0"/>
                        </a:spcAft>
                      </a:pPr>
                      <a:endParaRPr lang="en-US" sz="3400" dirty="0">
                        <a:effectLst/>
                      </a:endParaRPr>
                    </a:p>
                    <a:p>
                      <a:pPr marL="0" marR="0" algn="ctr">
                        <a:spcBef>
                          <a:spcPts val="0"/>
                        </a:spcBef>
                        <a:spcAft>
                          <a:spcPts val="0"/>
                        </a:spcAft>
                      </a:pPr>
                      <a:r>
                        <a:rPr lang="en-US" sz="3400" dirty="0">
                          <a:effectLst/>
                        </a:rPr>
                        <a:t>Explanation Type</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CA9ABE"/>
                    </a:solidFill>
                  </a:tcPr>
                </a:tc>
                <a:tc>
                  <a:txBody>
                    <a:bodyPr/>
                    <a:lstStyle/>
                    <a:p>
                      <a:pPr marL="0" marR="0" algn="ctr">
                        <a:spcBef>
                          <a:spcPts val="0"/>
                        </a:spcBef>
                        <a:spcAft>
                          <a:spcPts val="0"/>
                        </a:spcAft>
                      </a:pPr>
                      <a:endParaRPr lang="en-US" sz="3400" dirty="0">
                        <a:effectLst/>
                      </a:endParaRPr>
                    </a:p>
                    <a:p>
                      <a:pPr marL="0" marR="0" algn="ctr">
                        <a:spcBef>
                          <a:spcPts val="0"/>
                        </a:spcBef>
                        <a:spcAft>
                          <a:spcPts val="0"/>
                        </a:spcAft>
                      </a:pPr>
                      <a:r>
                        <a:rPr lang="en-US" sz="3400" dirty="0">
                          <a:effectLst/>
                        </a:rPr>
                        <a:t>Definition</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A9ABE"/>
                    </a:solidFill>
                  </a:tcPr>
                </a:tc>
                <a:extLst>
                  <a:ext uri="{0D108BD9-81ED-4DB2-BD59-A6C34878D82A}">
                    <a16:rowId xmlns:a16="http://schemas.microsoft.com/office/drawing/2014/main" val="2632824230"/>
                  </a:ext>
                </a:extLst>
              </a:tr>
              <a:tr h="1848525">
                <a:tc>
                  <a:txBody>
                    <a:bodyPr/>
                    <a:lstStyle/>
                    <a:p>
                      <a:pPr marL="0" marR="0">
                        <a:spcBef>
                          <a:spcPts val="0"/>
                        </a:spcBef>
                        <a:spcAft>
                          <a:spcPts val="0"/>
                        </a:spcAft>
                      </a:pPr>
                      <a:r>
                        <a:rPr lang="en-US" sz="3400" dirty="0">
                          <a:effectLst/>
                        </a:rPr>
                        <a:t>Case-based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lnT w="28575" cap="flat" cmpd="sng" algn="ctr">
                      <a:solidFill>
                        <a:schemeClr val="tx1"/>
                      </a:solidFill>
                      <a:prstDash val="solid"/>
                      <a:round/>
                      <a:headEnd type="none" w="med" len="med"/>
                      <a:tailEnd type="none" w="med" len="med"/>
                    </a:lnT>
                  </a:tcPr>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other situations with complex patients have had this recommendation applied?</a:t>
                      </a:r>
                      <a:endParaRPr lang="en-US" sz="3400" dirty="0">
                        <a:effectLst/>
                      </a:endParaRPr>
                    </a:p>
                  </a:txBody>
                  <a:tcPr marL="60008" marR="60008" marT="0" marB="0">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779093699"/>
                  </a:ext>
                </a:extLst>
              </a:tr>
              <a:tr h="1796143">
                <a:tc>
                  <a:txBody>
                    <a:bodyPr/>
                    <a:lstStyle/>
                    <a:p>
                      <a:pPr marL="0" marR="0">
                        <a:spcBef>
                          <a:spcPts val="0"/>
                        </a:spcBef>
                        <a:spcAft>
                          <a:spcPts val="0"/>
                        </a:spcAft>
                      </a:pPr>
                      <a:r>
                        <a:rPr lang="en-US" sz="3400" dirty="0">
                          <a:effectLst/>
                        </a:rPr>
                        <a:t>Contextual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broader information about the current situation prompted you to suggest this recommendation now?</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1585277653"/>
                  </a:ext>
                </a:extLst>
              </a:tr>
              <a:tr h="1632857">
                <a:tc>
                  <a:txBody>
                    <a:bodyPr/>
                    <a:lstStyle/>
                    <a:p>
                      <a:pPr marL="0" marR="0">
                        <a:spcBef>
                          <a:spcPts val="0"/>
                        </a:spcBef>
                        <a:spcAft>
                          <a:spcPts val="0"/>
                        </a:spcAft>
                      </a:pPr>
                      <a:r>
                        <a:rPr lang="en-US" sz="3400" dirty="0">
                          <a:effectLst/>
                        </a:rPr>
                        <a:t>Contrastive</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Why administer this new drug over the one I would typically prescribe? </a:t>
                      </a:r>
                    </a:p>
                    <a:p>
                      <a:pPr marL="0" marR="0" lvl="0" indent="0" algn="just" defTabSz="325060" rtl="0" eaLnBrk="1" fontAlgn="auto" latinLnBrk="0" hangingPunct="1">
                        <a:lnSpc>
                          <a:spcPct val="100000"/>
                        </a:lnSpc>
                        <a:spcBef>
                          <a:spcPts val="0"/>
                        </a:spcBef>
                        <a:spcAft>
                          <a:spcPts val="0"/>
                        </a:spcAft>
                        <a:buClrTx/>
                        <a:buSzTx/>
                        <a:buFontTx/>
                        <a:buNone/>
                        <a:tabLst/>
                        <a:defRPr/>
                      </a:pPr>
                      <a:endParaRPr lang="en-US" sz="3400" dirty="0">
                        <a:effectLst/>
                      </a:endParaRPr>
                    </a:p>
                  </a:txBody>
                  <a:tcPr marL="60008" marR="60008" marT="0" marB="0"/>
                </a:tc>
                <a:extLst>
                  <a:ext uri="{0D108BD9-81ED-4DB2-BD59-A6C34878D82A}">
                    <a16:rowId xmlns:a16="http://schemas.microsoft.com/office/drawing/2014/main" val="39447586"/>
                  </a:ext>
                </a:extLst>
              </a:tr>
              <a:tr h="1665515">
                <a:tc>
                  <a:txBody>
                    <a:bodyPr/>
                    <a:lstStyle/>
                    <a:p>
                      <a:pPr marL="0" marR="0">
                        <a:spcBef>
                          <a:spcPts val="0"/>
                        </a:spcBef>
                        <a:spcAft>
                          <a:spcPts val="0"/>
                        </a:spcAft>
                      </a:pPr>
                      <a:r>
                        <a:rPr lang="en-US" sz="3400" dirty="0">
                          <a:effectLst/>
                        </a:rPr>
                        <a:t>Counterfactual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if the patient had a high risk for cardiovascular disease?  Would you still recommend the same treatment plan?</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645328911"/>
                  </a:ext>
                </a:extLst>
              </a:tr>
              <a:tr h="1926771">
                <a:tc>
                  <a:txBody>
                    <a:bodyPr/>
                    <a:lstStyle/>
                    <a:p>
                      <a:pPr marL="0" marR="0">
                        <a:spcBef>
                          <a:spcPts val="0"/>
                        </a:spcBef>
                        <a:spcAft>
                          <a:spcPts val="0"/>
                        </a:spcAft>
                      </a:pPr>
                      <a:r>
                        <a:rPr lang="en-US" sz="3400" dirty="0">
                          <a:effectLst/>
                        </a:rPr>
                        <a:t>Everyday</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are the signs I should be careful to check for in this case?</a:t>
                      </a:r>
                    </a:p>
                    <a:p>
                      <a:pPr marL="0" marR="0" algn="just">
                        <a:spcBef>
                          <a:spcPts val="0"/>
                        </a:spcBef>
                        <a:spcAft>
                          <a:spcPts val="0"/>
                        </a:spcAft>
                      </a:pPr>
                      <a:r>
                        <a:rPr lang="en-US" sz="3400" dirty="0">
                          <a:effectLst/>
                        </a:rPr>
                        <a:t>More specific form we identified in user study: </a:t>
                      </a:r>
                      <a:r>
                        <a:rPr lang="en-US" sz="3400" b="1" i="1" dirty="0">
                          <a:effectLst/>
                        </a:rPr>
                        <a:t>clinical pearls </a:t>
                      </a:r>
                    </a:p>
                  </a:txBody>
                  <a:tcPr marL="60008" marR="60008" marT="0" marB="0"/>
                </a:tc>
                <a:extLst>
                  <a:ext uri="{0D108BD9-81ED-4DB2-BD59-A6C34878D82A}">
                    <a16:rowId xmlns:a16="http://schemas.microsoft.com/office/drawing/2014/main" val="861679936"/>
                  </a:ext>
                </a:extLst>
              </a:tr>
              <a:tr h="2612571">
                <a:tc>
                  <a:txBody>
                    <a:bodyPr/>
                    <a:lstStyle/>
                    <a:p>
                      <a:pPr marL="0" marR="0">
                        <a:spcBef>
                          <a:spcPts val="0"/>
                        </a:spcBef>
                        <a:spcAft>
                          <a:spcPts val="0"/>
                        </a:spcAft>
                      </a:pPr>
                      <a:r>
                        <a:rPr lang="en-US" sz="3400" dirty="0">
                          <a:effectLst/>
                        </a:rPr>
                        <a:t>Scientific</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is the biological basis, particularly the evidence, for this recommendation?</a:t>
                      </a:r>
                    </a:p>
                    <a:p>
                      <a:pPr marL="0" marR="0" algn="just">
                        <a:spcBef>
                          <a:spcPts val="0"/>
                        </a:spcBef>
                        <a:spcAft>
                          <a:spcPts val="0"/>
                        </a:spcAft>
                      </a:pPr>
                      <a:r>
                        <a:rPr lang="en-US" sz="3400" dirty="0">
                          <a:effectLst/>
                        </a:rPr>
                        <a:t>Further subclasses we identified in user study: </a:t>
                      </a:r>
                      <a:r>
                        <a:rPr lang="en-US" sz="3400" b="1" i="1" dirty="0">
                          <a:effectLst/>
                        </a:rPr>
                        <a:t>evidence-based</a:t>
                      </a:r>
                      <a:r>
                        <a:rPr lang="en-US" sz="3400" dirty="0">
                          <a:effectLst/>
                        </a:rPr>
                        <a:t> and </a:t>
                      </a:r>
                      <a:r>
                        <a:rPr lang="en-US" sz="3400" b="1" i="1" dirty="0">
                          <a:effectLst/>
                        </a:rPr>
                        <a:t>mechanistic</a:t>
                      </a:r>
                    </a:p>
                  </a:txBody>
                  <a:tcPr marL="60008" marR="60008" marT="0" marB="0"/>
                </a:tc>
                <a:extLst>
                  <a:ext uri="{0D108BD9-81ED-4DB2-BD59-A6C34878D82A}">
                    <a16:rowId xmlns:a16="http://schemas.microsoft.com/office/drawing/2014/main" val="2741077185"/>
                  </a:ext>
                </a:extLst>
              </a:tr>
              <a:tr h="1314184">
                <a:tc>
                  <a:txBody>
                    <a:bodyPr/>
                    <a:lstStyle/>
                    <a:p>
                      <a:pPr marL="0" marR="0">
                        <a:spcBef>
                          <a:spcPts val="0"/>
                        </a:spcBef>
                        <a:spcAft>
                          <a:spcPts val="0"/>
                        </a:spcAft>
                      </a:pPr>
                      <a:r>
                        <a:rPr lang="en-US" sz="3400" dirty="0">
                          <a:effectLst/>
                        </a:rPr>
                        <a:t>Simulation-based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would happen if we prescribe this drug to the patient?</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320823544"/>
                  </a:ext>
                </a:extLst>
              </a:tr>
              <a:tr h="1690274">
                <a:tc>
                  <a:txBody>
                    <a:bodyPr/>
                    <a:lstStyle/>
                    <a:p>
                      <a:pPr marL="0" marR="0">
                        <a:spcBef>
                          <a:spcPts val="0"/>
                        </a:spcBef>
                        <a:spcAft>
                          <a:spcPts val="0"/>
                        </a:spcAft>
                      </a:pPr>
                      <a:r>
                        <a:rPr lang="en-US" sz="3400" dirty="0">
                          <a:effectLst/>
                        </a:rPr>
                        <a:t>Statistical</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lvl="0" indent="0" algn="just" defTabSz="325060" rtl="0" eaLnBrk="1" fontAlgn="auto" latinLnBrk="0" hangingPunct="1">
                        <a:lnSpc>
                          <a:spcPct val="100000"/>
                        </a:lnSpc>
                        <a:spcBef>
                          <a:spcPts val="0"/>
                        </a:spcBef>
                        <a:spcAft>
                          <a:spcPts val="0"/>
                        </a:spcAft>
                        <a:buClrTx/>
                        <a:buSzTx/>
                        <a:buFontTx/>
                        <a:buNone/>
                        <a:tabLst/>
                        <a:defRPr/>
                      </a:pPr>
                      <a:r>
                        <a:rPr lang="en-US" sz="3400" b="1" dirty="0">
                          <a:effectLst/>
                        </a:rPr>
                        <a:t>What percentage of similar patients who received this treatment recovered?</a:t>
                      </a:r>
                    </a:p>
                    <a:p>
                      <a:pPr marL="0" marR="0" algn="just">
                        <a:spcBef>
                          <a:spcPts val="0"/>
                        </a:spcBef>
                        <a:spcAft>
                          <a:spcPts val="0"/>
                        </a:spcAft>
                      </a:pPr>
                      <a:endParaRPr lang="en-US" sz="3400" dirty="0">
                        <a:effectLst/>
                      </a:endParaRPr>
                    </a:p>
                  </a:txBody>
                  <a:tcPr marL="60008" marR="60008" marT="0" marB="0"/>
                </a:tc>
                <a:extLst>
                  <a:ext uri="{0D108BD9-81ED-4DB2-BD59-A6C34878D82A}">
                    <a16:rowId xmlns:a16="http://schemas.microsoft.com/office/drawing/2014/main" val="2613859111"/>
                  </a:ext>
                </a:extLst>
              </a:tr>
              <a:tr h="1860083">
                <a:tc>
                  <a:txBody>
                    <a:bodyPr/>
                    <a:lstStyle/>
                    <a:p>
                      <a:pPr marL="0" marR="0">
                        <a:spcBef>
                          <a:spcPts val="0"/>
                        </a:spcBef>
                        <a:spcAft>
                          <a:spcPts val="0"/>
                        </a:spcAft>
                      </a:pPr>
                      <a:r>
                        <a:rPr lang="en-US" sz="3400" dirty="0">
                          <a:effectLst/>
                        </a:rPr>
                        <a:t>Trace-based</a:t>
                      </a:r>
                      <a:endParaRPr lang="en-US" sz="3400" dirty="0">
                        <a:effectLst/>
                        <a:latin typeface="Arial" panose="020B0604020202020204" pitchFamily="34" charset="0"/>
                        <a:ea typeface="Calibri" panose="020F0502020204030204" pitchFamily="34" charset="0"/>
                        <a:cs typeface="Arial" panose="020B0604020202020204" pitchFamily="34" charset="0"/>
                      </a:endParaRPr>
                    </a:p>
                  </a:txBody>
                  <a:tcPr marL="60008" marR="60008" marT="0" marB="0"/>
                </a:tc>
                <a:tc>
                  <a:txBody>
                    <a:bodyPr/>
                    <a:lstStyle/>
                    <a:p>
                      <a:pPr marL="0" marR="0" algn="just">
                        <a:spcBef>
                          <a:spcPts val="0"/>
                        </a:spcBef>
                        <a:spcAft>
                          <a:spcPts val="0"/>
                        </a:spcAft>
                      </a:pPr>
                      <a:r>
                        <a:rPr lang="en-US" sz="3400" b="1" dirty="0">
                          <a:effectLst/>
                        </a:rPr>
                        <a:t>What steps were taken (rules were fired) by the system to generate this recommendation? </a:t>
                      </a:r>
                      <a:endParaRPr lang="en-US" sz="3400" dirty="0">
                        <a:effectLst/>
                      </a:endParaRPr>
                    </a:p>
                  </a:txBody>
                  <a:tcPr marL="60008" marR="60008" marT="0" marB="0"/>
                </a:tc>
                <a:extLst>
                  <a:ext uri="{0D108BD9-81ED-4DB2-BD59-A6C34878D82A}">
                    <a16:rowId xmlns:a16="http://schemas.microsoft.com/office/drawing/2014/main" val="31545370"/>
                  </a:ext>
                </a:extLst>
              </a:tr>
            </a:tbl>
          </a:graphicData>
        </a:graphic>
      </p:graphicFrame>
      <p:sp>
        <p:nvSpPr>
          <p:cNvPr id="44" name="TextBox 43">
            <a:extLst>
              <a:ext uri="{FF2B5EF4-FFF2-40B4-BE49-F238E27FC236}">
                <a16:creationId xmlns:a16="http://schemas.microsoft.com/office/drawing/2014/main" id="{FE9A92DF-25BE-0D4D-8805-6A70EEE892CE}"/>
              </a:ext>
            </a:extLst>
          </p:cNvPr>
          <p:cNvSpPr txBox="1"/>
          <p:nvPr/>
        </p:nvSpPr>
        <p:spPr>
          <a:xfrm>
            <a:off x="35116564" y="234430"/>
            <a:ext cx="15705788" cy="1077218"/>
          </a:xfrm>
          <a:prstGeom prst="rect">
            <a:avLst/>
          </a:prstGeom>
          <a:noFill/>
        </p:spPr>
        <p:txBody>
          <a:bodyPr wrap="square" rtlCol="0">
            <a:spAutoFit/>
          </a:bodyPr>
          <a:lstStyle/>
          <a:p>
            <a:r>
              <a:rPr lang="en-US" sz="3200" b="1" dirty="0">
                <a:solidFill>
                  <a:srgbClr val="7030A0"/>
                </a:solidFill>
                <a:latin typeface="Arial" panose="020B0604020202020204" pitchFamily="34" charset="0"/>
                <a:cs typeface="Arial" panose="020B0604020202020204" pitchFamily="34" charset="0"/>
              </a:rPr>
              <a:t>Table 1</a:t>
            </a:r>
            <a:r>
              <a:rPr lang="en-US" sz="3200" dirty="0">
                <a:latin typeface="Arial" panose="020B0604020202020204" pitchFamily="34" charset="0"/>
                <a:cs typeface="Arial" panose="020B0604020202020204" pitchFamily="34" charset="0"/>
              </a:rPr>
              <a:t>: Catalog of literature-derived </a:t>
            </a:r>
            <a:r>
              <a:rPr lang="en-US" sz="3200" b="1" dirty="0">
                <a:solidFill>
                  <a:srgbClr val="7030A0"/>
                </a:solidFill>
                <a:latin typeface="Arial" panose="020B0604020202020204" pitchFamily="34" charset="0"/>
                <a:cs typeface="Arial" panose="020B0604020202020204" pitchFamily="34" charset="0"/>
              </a:rPr>
              <a:t>Explanation Types</a:t>
            </a:r>
            <a:r>
              <a:rPr lang="en-US" sz="3200" dirty="0">
                <a:latin typeface="Arial" panose="020B0604020202020204" pitchFamily="34" charset="0"/>
                <a:cs typeface="Arial" panose="020B0604020202020204" pitchFamily="34" charset="0"/>
              </a:rPr>
              <a:t>, where we present a clinically-oriented question that can be addressed by an explanation type</a:t>
            </a:r>
          </a:p>
        </p:txBody>
      </p:sp>
      <p:pic>
        <p:nvPicPr>
          <p:cNvPr id="3" name="Picture 2" descr="A picture containing map, text&#10;&#10;Description automatically generated">
            <a:extLst>
              <a:ext uri="{FF2B5EF4-FFF2-40B4-BE49-F238E27FC236}">
                <a16:creationId xmlns:a16="http://schemas.microsoft.com/office/drawing/2014/main" id="{360FAEC2-F4CB-5B4E-93A7-871FACAEEA37}"/>
              </a:ext>
            </a:extLst>
          </p:cNvPr>
          <p:cNvPicPr>
            <a:picLocks noChangeAspect="1"/>
          </p:cNvPicPr>
          <p:nvPr/>
        </p:nvPicPr>
        <p:blipFill>
          <a:blip r:embed="rId12"/>
          <a:stretch>
            <a:fillRect/>
          </a:stretch>
        </p:blipFill>
        <p:spPr>
          <a:xfrm>
            <a:off x="15926381" y="7609695"/>
            <a:ext cx="18104679" cy="11954835"/>
          </a:xfrm>
          <a:prstGeom prst="rect">
            <a:avLst/>
          </a:prstGeom>
        </p:spPr>
      </p:pic>
      <p:pic>
        <p:nvPicPr>
          <p:cNvPr id="15" name="Picture 14" descr="A close up of a logo&#10;&#10;Description automatically generated">
            <a:extLst>
              <a:ext uri="{FF2B5EF4-FFF2-40B4-BE49-F238E27FC236}">
                <a16:creationId xmlns:a16="http://schemas.microsoft.com/office/drawing/2014/main" id="{95F2E6F3-3A2B-E14B-9C46-37E3CD8E5D27}"/>
              </a:ext>
            </a:extLst>
          </p:cNvPr>
          <p:cNvPicPr>
            <a:picLocks noChangeAspect="1"/>
          </p:cNvPicPr>
          <p:nvPr/>
        </p:nvPicPr>
        <p:blipFill>
          <a:blip r:embed="rId13"/>
          <a:stretch>
            <a:fillRect/>
          </a:stretch>
        </p:blipFill>
        <p:spPr>
          <a:xfrm>
            <a:off x="36260348" y="19275009"/>
            <a:ext cx="2022052" cy="2022052"/>
          </a:xfrm>
          <a:prstGeom prst="rect">
            <a:avLst/>
          </a:prstGeom>
        </p:spPr>
      </p:pic>
      <p:sp>
        <p:nvSpPr>
          <p:cNvPr id="2" name="Rectangle 1">
            <a:extLst>
              <a:ext uri="{FF2B5EF4-FFF2-40B4-BE49-F238E27FC236}">
                <a16:creationId xmlns:a16="http://schemas.microsoft.com/office/drawing/2014/main" id="{04B34C1D-4A49-0849-A90A-65B461499B5F}"/>
              </a:ext>
            </a:extLst>
          </p:cNvPr>
          <p:cNvSpPr/>
          <p:nvPr/>
        </p:nvSpPr>
        <p:spPr>
          <a:xfrm>
            <a:off x="35411495" y="22265662"/>
            <a:ext cx="15022757" cy="3298339"/>
          </a:xfrm>
          <a:prstGeom prst="rect">
            <a:avLst/>
          </a:prstGeom>
          <a:solidFill>
            <a:srgbClr val="CA9ABE">
              <a:alpha val="29020"/>
            </a:srgbClr>
          </a:solidFill>
          <a:ln>
            <a:solidFill>
              <a:srgbClr val="CA9ABE"/>
            </a:solidFill>
          </a:ln>
        </p:spPr>
        <p:txBody>
          <a:bodyPr wrap="square">
            <a:spAutoFit/>
          </a:bodyPr>
          <a:lstStyle/>
          <a:p>
            <a:pPr marL="412750" lvl="3" indent="-390525" algn="just">
              <a:spcBef>
                <a:spcPts val="1031"/>
              </a:spcBef>
            </a:pPr>
            <a:r>
              <a:rPr lang="en-US" sz="4000" dirty="0">
                <a:latin typeface="Arial" panose="020B0604020202020204" pitchFamily="34" charset="0"/>
                <a:ea typeface="Arial Black" pitchFamily="-108" charset="0"/>
                <a:cs typeface="Arial" panose="020B0604020202020204" pitchFamily="34" charset="0"/>
                <a:sym typeface="Arial Black" pitchFamily="-108" charset="0"/>
              </a:rPr>
              <a:t>Our ontology-enabled approach can help:</a:t>
            </a:r>
          </a:p>
          <a:p>
            <a:pPr marL="992188" lvl="1" indent="-577850" algn="just">
              <a:spcBef>
                <a:spcPts val="1031"/>
              </a:spcBef>
              <a:buFont typeface="Arial" panose="020B0604020202020204" pitchFamily="34" charset="0"/>
              <a:buChar char="•"/>
            </a:pPr>
            <a:r>
              <a:rPr lang="en-US" sz="4000" dirty="0">
                <a:latin typeface="Arial" panose="020B0604020202020204" pitchFamily="34" charset="0"/>
                <a:ea typeface="Arial Black" pitchFamily="-108" charset="0"/>
                <a:cs typeface="Arial" panose="020B0604020202020204" pitchFamily="34" charset="0"/>
                <a:sym typeface="Arial Black" pitchFamily="-108" charset="0"/>
              </a:rPr>
              <a:t>AI system designers </a:t>
            </a:r>
            <a:r>
              <a:rPr lang="en-US" sz="4000" b="1" dirty="0">
                <a:solidFill>
                  <a:srgbClr val="7030A0"/>
                </a:solidFill>
                <a:latin typeface="Arial" panose="020B0604020202020204" pitchFamily="34" charset="0"/>
                <a:ea typeface="Arial Black" pitchFamily="-108" charset="0"/>
                <a:cs typeface="Arial" panose="020B0604020202020204" pitchFamily="34" charset="0"/>
                <a:sym typeface="Arial Black" pitchFamily="-108" charset="0"/>
              </a:rPr>
              <a:t>design hybrid AI models that support different forms of reasoning that can generate different explanation types </a:t>
            </a:r>
            <a:r>
              <a:rPr lang="en-US" sz="4000" dirty="0">
                <a:latin typeface="Arial" panose="020B0604020202020204" pitchFamily="34" charset="0"/>
                <a:ea typeface="Arial Black" pitchFamily="-108" charset="0"/>
                <a:cs typeface="Arial" panose="020B0604020202020204" pitchFamily="34" charset="0"/>
                <a:sym typeface="Arial Black" pitchFamily="-108" charset="0"/>
              </a:rPr>
              <a:t>which address user’s needs gathered from user studies</a:t>
            </a:r>
          </a:p>
        </p:txBody>
      </p:sp>
      <p:sp>
        <p:nvSpPr>
          <p:cNvPr id="5" name="TextBox 4">
            <a:extLst>
              <a:ext uri="{FF2B5EF4-FFF2-40B4-BE49-F238E27FC236}">
                <a16:creationId xmlns:a16="http://schemas.microsoft.com/office/drawing/2014/main" id="{7AD5030B-A8DF-9344-A545-26DF0D9E0929}"/>
              </a:ext>
            </a:extLst>
          </p:cNvPr>
          <p:cNvSpPr txBox="1"/>
          <p:nvPr/>
        </p:nvSpPr>
        <p:spPr>
          <a:xfrm>
            <a:off x="35411495" y="21526998"/>
            <a:ext cx="3049361" cy="738664"/>
          </a:xfrm>
          <a:prstGeom prst="rect">
            <a:avLst/>
          </a:prstGeom>
          <a:noFill/>
        </p:spPr>
        <p:txBody>
          <a:bodyPr wrap="none" rtlCol="0">
            <a:spAutoFit/>
          </a:bodyPr>
          <a:lstStyle/>
          <a:p>
            <a:r>
              <a:rPr lang="en-US" sz="4200" b="1" dirty="0">
                <a:latin typeface="Arial" panose="020B0604020202020204" pitchFamily="34" charset="0"/>
                <a:cs typeface="Arial" panose="020B0604020202020204" pitchFamily="34" charset="0"/>
              </a:rPr>
              <a:t>Take-away:</a:t>
            </a:r>
          </a:p>
        </p:txBody>
      </p:sp>
    </p:spTree>
    <p:extLst>
      <p:ext uri="{BB962C8B-B14F-4D97-AF65-F5344CB8AC3E}">
        <p14:creationId xmlns:p14="http://schemas.microsoft.com/office/powerpoint/2010/main" val="21083474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439</TotalTime>
  <Words>1466</Words>
  <Application>Microsoft Macintosh PowerPoint</Application>
  <PresentationFormat>Custom</PresentationFormat>
  <Paragraphs>78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Georgia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Chari, Shruthi</dc:creator>
  <cp:lastModifiedBy>Chari, Shruthi</cp:lastModifiedBy>
  <cp:revision>109</cp:revision>
  <dcterms:created xsi:type="dcterms:W3CDTF">2020-06-08T19:14:25Z</dcterms:created>
  <dcterms:modified xsi:type="dcterms:W3CDTF">2020-06-30T19:34:39Z</dcterms:modified>
</cp:coreProperties>
</file>

<file path=docProps/thumbnail.jpeg>
</file>